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6" r:id="rId6"/>
    <p:sldId id="260" r:id="rId7"/>
    <p:sldId id="261" r:id="rId8"/>
    <p:sldId id="262" r:id="rId9"/>
    <p:sldId id="263" r:id="rId10"/>
    <p:sldId id="264" r:id="rId11"/>
    <p:sldId id="265" r:id="rId12"/>
    <p:sldId id="266" r:id="rId13"/>
    <p:sldId id="267" r:id="rId14"/>
    <p:sldId id="268" r:id="rId15"/>
    <p:sldId id="271" r:id="rId16"/>
    <p:sldId id="277" r:id="rId17"/>
    <p:sldId id="273" r:id="rId18"/>
    <p:sldId id="274" r:id="rId19"/>
    <p:sldId id="278"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Title 7"/>
          <p:cNvSpPr>
            <a:spLocks noGrp="1"/>
          </p:cNvSpPr>
          <p:nvPr>
            <p:ph type="ctrTitle"/>
          </p:nvPr>
        </p:nvSpPr>
        <p:spPr>
          <a:xfrm>
            <a:off x="464234" y="381001"/>
            <a:ext cx="8229600" cy="2209800"/>
          </a:xfrm>
        </p:spPr>
        <p:txBody>
          <a:bodyPr lIns="45720" rIns="228600"/>
          <a:lstStyle>
            <a:lvl1pPr marL="0" algn="r">
              <a:defRPr sz="4800"/>
            </a:lvl1pPr>
            <a:extLst/>
          </a:lstStyle>
          <a:p>
            <a:r>
              <a:rPr lang="en-US" smtClean="0"/>
              <a:t>Click to edit Master title style</a:t>
            </a:r>
            <a:endParaRPr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9"/>
          <p:cNvSpPr>
            <a:spLocks noGrp="1"/>
          </p:cNvSpPr>
          <p:nvPr>
            <p:ph type="dt" sz="half" idx="10"/>
          </p:nvPr>
        </p:nvSpPr>
        <p:spPr>
          <a:xfrm>
            <a:off x="5562600" y="6508750"/>
            <a:ext cx="3001963" cy="274638"/>
          </a:xfrm>
        </p:spPr>
        <p:txBody>
          <a:bodyPr vert="horz" rtlCol="0"/>
          <a:lstStyle>
            <a:lvl1pPr>
              <a:defRPr/>
            </a:lvl1pPr>
            <a:extLst/>
          </a:lstStyle>
          <a:p>
            <a:pPr>
              <a:defRPr/>
            </a:pPr>
            <a:fld id="{EB4753AD-6420-43FF-8BD6-6AB8F5C0AAC0}" type="datetimeFigureOut">
              <a:rPr lang="en-US"/>
              <a:pPr>
                <a:defRPr/>
              </a:pPr>
              <a:t>10/28/2010</a:t>
            </a:fld>
            <a:endParaRPr lang="en-US"/>
          </a:p>
        </p:txBody>
      </p:sp>
      <p:sp>
        <p:nvSpPr>
          <p:cNvPr id="6" name="Slide Number Placeholder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3C271262-CB89-4C4F-942A-DE287FC92768}" type="slidenum">
              <a:rPr lang="en-US"/>
              <a:pPr>
                <a:defRPr/>
              </a:pPr>
              <a:t>‹#›</a:t>
            </a:fld>
            <a:endParaRPr lang="en-US"/>
          </a:p>
        </p:txBody>
      </p:sp>
      <p:sp>
        <p:nvSpPr>
          <p:cNvPr id="7" name="Footer Placeholder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1A1DB77D-39CA-47D1-9C70-B44E495A8BDB}" type="datetimeFigureOut">
              <a:rPr lang="en-US"/>
              <a:pPr>
                <a:defRPr/>
              </a:pPr>
              <a:t>10/28/2010</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697C7D56-AB64-4AB9-81DB-756F450B5AE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16872532-058E-4C91-A8F4-0E21C4BDCC48}" type="datetimeFigureOut">
              <a:rPr lang="en-US"/>
              <a:pPr>
                <a:defRPr/>
              </a:pPr>
              <a:t>10/28/2010</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BCDB69E4-56E5-4261-AD40-424AC6EE00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fld id="{415E0A3A-AB4B-49BC-A065-50402BB68E19}" type="datetimeFigureOut">
              <a:rPr lang="en-US"/>
              <a:pPr>
                <a:defRPr/>
              </a:pPr>
              <a:t>10/28/2010</a:t>
            </a:fld>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617A40F4-5611-4759-BE55-8375CC00D6A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n-US" smtClean="0"/>
              <a:t>Click to edit Master title style</a:t>
            </a:r>
            <a:endParaRPr lang="en-US"/>
          </a:p>
        </p:txBody>
      </p:sp>
      <p:sp>
        <p:nvSpPr>
          <p:cNvPr id="3" name="Text Placeholder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5" name="Date Placeholder 7"/>
          <p:cNvSpPr>
            <a:spLocks noGrp="1"/>
          </p:cNvSpPr>
          <p:nvPr>
            <p:ph type="dt" sz="half" idx="10"/>
          </p:nvPr>
        </p:nvSpPr>
        <p:spPr>
          <a:xfrm>
            <a:off x="5562600" y="6513513"/>
            <a:ext cx="3001963" cy="274637"/>
          </a:xfrm>
        </p:spPr>
        <p:txBody>
          <a:bodyPr vert="horz" rtlCol="0"/>
          <a:lstStyle>
            <a:lvl1pPr>
              <a:defRPr/>
            </a:lvl1pPr>
            <a:extLst/>
          </a:lstStyle>
          <a:p>
            <a:pPr>
              <a:defRPr/>
            </a:pPr>
            <a:fld id="{5D2AD7C6-604B-4722-AC8E-8E1DD7FB94E5}" type="datetimeFigureOut">
              <a:rPr lang="en-US"/>
              <a:pPr>
                <a:defRPr/>
              </a:pPr>
              <a:t>10/28/2010</a:t>
            </a:fld>
            <a:endParaRPr lang="en-US"/>
          </a:p>
        </p:txBody>
      </p:sp>
      <p:sp>
        <p:nvSpPr>
          <p:cNvPr id="6" name="Slide Number Placeholder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B3FEB1A1-9223-4F44-B33B-DBB48ABF3347}" type="slidenum">
              <a:rPr lang="en-US"/>
              <a:pPr>
                <a:defRPr/>
              </a:pPr>
              <a:t>‹#›</a:t>
            </a:fld>
            <a:endParaRPr lang="en-US"/>
          </a:p>
        </p:txBody>
      </p:sp>
      <p:sp>
        <p:nvSpPr>
          <p:cNvPr id="7" name="Footer Placeholder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fld id="{4501ED75-68F3-4E4A-864F-28C1555AC9E8}" type="datetimeFigureOut">
              <a:rPr lang="en-US"/>
              <a:pPr>
                <a:defRPr/>
              </a:pPr>
              <a:t>10/28/2010</a:t>
            </a:fld>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a:xfrm>
            <a:off x="8640763" y="6515100"/>
            <a:ext cx="465137" cy="273050"/>
          </a:xfrm>
        </p:spPr>
        <p:txBody>
          <a:bodyPr/>
          <a:lstStyle>
            <a:lvl1pPr>
              <a:defRPr/>
            </a:lvl1pPr>
            <a:extLst/>
          </a:lstStyle>
          <a:p>
            <a:pPr>
              <a:defRPr/>
            </a:pPr>
            <a:fld id="{0576E4BF-B664-43BB-A52D-4B02881940A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Rectangle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1948"/>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extLst/>
          </a:lstStyle>
          <a:p>
            <a:pPr>
              <a:defRPr/>
            </a:pPr>
            <a:fld id="{B6448597-A546-4D12-8EB5-4BEA350577BF}" type="datetimeFigureOut">
              <a:rPr lang="en-US"/>
              <a:pPr>
                <a:defRPr/>
              </a:pPr>
              <a:t>10/28/2010</a:t>
            </a:fld>
            <a:endParaRPr lang="en-US"/>
          </a:p>
        </p:txBody>
      </p:sp>
      <p:sp>
        <p:nvSpPr>
          <p:cNvPr id="10" name="Footer Placeholder 7"/>
          <p:cNvSpPr>
            <a:spLocks noGrp="1"/>
          </p:cNvSpPr>
          <p:nvPr>
            <p:ph type="ftr" sz="quarter" idx="11"/>
          </p:nvPr>
        </p:nvSpPr>
        <p:spPr/>
        <p:txBody>
          <a:bodyPr/>
          <a:lstStyle>
            <a:lvl1pPr>
              <a:defRPr/>
            </a:lvl1pPr>
            <a:extLst/>
          </a:lstStyle>
          <a:p>
            <a:pPr>
              <a:defRPr/>
            </a:pPr>
            <a:endParaRPr lang="en-US"/>
          </a:p>
        </p:txBody>
      </p:sp>
      <p:sp>
        <p:nvSpPr>
          <p:cNvPr id="11" name="Slide Number Placeholder 8"/>
          <p:cNvSpPr>
            <a:spLocks noGrp="1"/>
          </p:cNvSpPr>
          <p:nvPr>
            <p:ph type="sldNum" sz="quarter" idx="12"/>
          </p:nvPr>
        </p:nvSpPr>
        <p:spPr>
          <a:xfrm>
            <a:off x="8640763" y="6515100"/>
            <a:ext cx="465137" cy="273050"/>
          </a:xfrm>
        </p:spPr>
        <p:txBody>
          <a:bodyPr/>
          <a:lstStyle>
            <a:lvl1pPr>
              <a:defRPr/>
            </a:lvl1pPr>
            <a:extLst/>
          </a:lstStyle>
          <a:p>
            <a:pPr>
              <a:defRPr/>
            </a:pPr>
            <a:fld id="{AC6C243A-B356-4B35-8DB7-4FF2025130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3218"/>
            <a:ext cx="8229600" cy="1143000"/>
          </a:xfrm>
        </p:spPr>
        <p:txBody>
          <a:bodyPr/>
          <a:lstStyle>
            <a:extLst/>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extLst/>
          </a:lstStyle>
          <a:p>
            <a:pPr>
              <a:defRPr/>
            </a:pPr>
            <a:fld id="{53A7D140-1C4E-4136-B123-2EBD65BB6011}" type="datetimeFigureOut">
              <a:rPr lang="en-US"/>
              <a:pPr>
                <a:defRPr/>
              </a:pPr>
              <a:t>10/28/2010</a:t>
            </a:fld>
            <a:endParaRPr lang="en-US"/>
          </a:p>
        </p:txBody>
      </p:sp>
      <p:sp>
        <p:nvSpPr>
          <p:cNvPr id="5" name="Footer Placeholder 3"/>
          <p:cNvSpPr>
            <a:spLocks noGrp="1"/>
          </p:cNvSpPr>
          <p:nvPr>
            <p:ph type="ftr" sz="quarter" idx="11"/>
          </p:nvPr>
        </p:nvSpPr>
        <p:spPr/>
        <p:txBody>
          <a:bodyPr/>
          <a:lstStyle>
            <a:lvl1pPr>
              <a:defRPr/>
            </a:lvl1pPr>
            <a:extLst/>
          </a:lstStyle>
          <a:p>
            <a:pPr>
              <a:defRPr/>
            </a:pPr>
            <a:endParaRPr lang="en-US"/>
          </a:p>
        </p:txBody>
      </p:sp>
      <p:sp>
        <p:nvSpPr>
          <p:cNvPr id="6" name="Slide Number Placeholder 4"/>
          <p:cNvSpPr>
            <a:spLocks noGrp="1"/>
          </p:cNvSpPr>
          <p:nvPr>
            <p:ph type="sldNum" sz="quarter" idx="12"/>
          </p:nvPr>
        </p:nvSpPr>
        <p:spPr/>
        <p:txBody>
          <a:bodyPr/>
          <a:lstStyle>
            <a:lvl1pPr>
              <a:defRPr/>
            </a:lvl1pPr>
            <a:extLst/>
          </a:lstStyle>
          <a:p>
            <a:pPr>
              <a:defRPr/>
            </a:pPr>
            <a:fld id="{25239AC1-1BBA-4C4F-BFEF-EE3AE4509F7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n-US"/>
          </a:p>
        </p:txBody>
      </p:sp>
      <p:sp>
        <p:nvSpPr>
          <p:cNvPr id="3" name="Date Placeholder 13"/>
          <p:cNvSpPr>
            <a:spLocks noGrp="1"/>
          </p:cNvSpPr>
          <p:nvPr>
            <p:ph type="dt" sz="half" idx="11"/>
          </p:nvPr>
        </p:nvSpPr>
        <p:spPr/>
        <p:txBody>
          <a:bodyPr/>
          <a:lstStyle>
            <a:lvl1pPr>
              <a:defRPr/>
            </a:lvl1pPr>
          </a:lstStyle>
          <a:p>
            <a:pPr>
              <a:defRPr/>
            </a:pPr>
            <a:fld id="{16006DA9-2CC9-451E-A1CA-7D2BCE1731CF}" type="datetimeFigureOut">
              <a:rPr lang="en-US"/>
              <a:pPr>
                <a:defRPr/>
              </a:pPr>
              <a:t>10/28/2010</a:t>
            </a:fld>
            <a:endParaRPr lang="en-US"/>
          </a:p>
        </p:txBody>
      </p:sp>
      <p:sp>
        <p:nvSpPr>
          <p:cNvPr id="4" name="Slide Number Placeholder 22"/>
          <p:cNvSpPr>
            <a:spLocks noGrp="1"/>
          </p:cNvSpPr>
          <p:nvPr>
            <p:ph type="sldNum" sz="quarter" idx="12"/>
          </p:nvPr>
        </p:nvSpPr>
        <p:spPr/>
        <p:txBody>
          <a:bodyPr/>
          <a:lstStyle>
            <a:lvl1pPr>
              <a:defRPr/>
            </a:lvl1pPr>
          </a:lstStyle>
          <a:p>
            <a:pPr>
              <a:defRPr/>
            </a:pPr>
            <a:fld id="{17621DFB-003E-4E4A-8855-BE9611267B5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963136" y="304800"/>
            <a:ext cx="3931920" cy="762000"/>
          </a:xfrm>
        </p:spPr>
        <p:txBody>
          <a:bodyPr/>
          <a:lstStyle>
            <a:lvl1pPr marL="0" algn="r">
              <a:buNone/>
              <a:defRPr sz="2000" b="1"/>
            </a:lvl1pPr>
            <a:extLst/>
          </a:lstStyle>
          <a:p>
            <a:r>
              <a:rPr lang="en-US" smtClean="0"/>
              <a:t>Click to edit Master title style</a:t>
            </a:r>
            <a:endParaRPr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a:xfrm>
            <a:off x="5562600" y="6513513"/>
            <a:ext cx="3001963" cy="274637"/>
          </a:xfrm>
        </p:spPr>
        <p:txBody>
          <a:bodyPr vert="horz" rtlCol="0"/>
          <a:lstStyle>
            <a:lvl1pPr>
              <a:defRPr/>
            </a:lvl1pPr>
            <a:extLst/>
          </a:lstStyle>
          <a:p>
            <a:pPr>
              <a:defRPr/>
            </a:pPr>
            <a:fld id="{B696BE6B-D4C9-4708-8CBC-1D3D9A6C1F65}" type="datetimeFigureOut">
              <a:rPr lang="en-US"/>
              <a:pPr>
                <a:defRPr/>
              </a:pPr>
              <a:t>10/28/2010</a:t>
            </a:fld>
            <a:endParaRPr lang="en-US"/>
          </a:p>
        </p:txBody>
      </p:sp>
      <p:sp>
        <p:nvSpPr>
          <p:cNvPr id="7" name="Slide Number Placeholder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1F77FA66-7B4C-45CD-860E-3AFB55CB85A6}" type="slidenum">
              <a:rPr lang="en-US"/>
              <a:pPr>
                <a:defRPr/>
              </a:pPr>
              <a:t>‹#›</a:t>
            </a:fld>
            <a:endParaRPr lang="en-US"/>
          </a:p>
        </p:txBody>
      </p:sp>
      <p:sp>
        <p:nvSpPr>
          <p:cNvPr id="8" name="Footer Placeholder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lstStyle>
            <a:lvl1pPr marL="0" algn="r">
              <a:buNone/>
              <a:defRPr sz="2000" b="1"/>
            </a:lvl1pPr>
            <a:extLst/>
          </a:lstStyle>
          <a:p>
            <a:r>
              <a:rPr lang="en-US" smtClean="0"/>
              <a:t>Click to edit Master title style</a:t>
            </a:r>
            <a:endParaRPr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n-US" noProof="0" smtClean="0"/>
              <a:t>Click icon to add picture</a:t>
            </a:r>
            <a:endParaRPr lang="en-US" noProof="0" dirty="0"/>
          </a:p>
        </p:txBody>
      </p:sp>
      <p:sp>
        <p:nvSpPr>
          <p:cNvPr id="5" name="Date Placeholder 7"/>
          <p:cNvSpPr>
            <a:spLocks noGrp="1"/>
          </p:cNvSpPr>
          <p:nvPr>
            <p:ph type="dt" sz="half" idx="10"/>
          </p:nvPr>
        </p:nvSpPr>
        <p:spPr>
          <a:xfrm>
            <a:off x="5562600" y="6508750"/>
            <a:ext cx="3001963" cy="274638"/>
          </a:xfrm>
        </p:spPr>
        <p:txBody>
          <a:bodyPr vert="horz" rtlCol="0"/>
          <a:lstStyle>
            <a:lvl1pPr>
              <a:defRPr/>
            </a:lvl1pPr>
            <a:extLst/>
          </a:lstStyle>
          <a:p>
            <a:pPr>
              <a:defRPr/>
            </a:pPr>
            <a:fld id="{D37392D0-6232-4342-B2C4-1A4AA08796AC}" type="datetimeFigureOut">
              <a:rPr lang="en-US"/>
              <a:pPr>
                <a:defRPr/>
              </a:pPr>
              <a:t>10/28/2010</a:t>
            </a:fld>
            <a:endParaRPr lang="en-US"/>
          </a:p>
        </p:txBody>
      </p:sp>
      <p:sp>
        <p:nvSpPr>
          <p:cNvPr id="6" name="Slide Number Placeholder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7B721A9B-19AF-4F82-B146-9B69EFEBA0D8}" type="slidenum">
              <a:rPr lang="en-US"/>
              <a:pPr>
                <a:defRPr/>
              </a:pPr>
              <a:t>‹#›</a:t>
            </a:fld>
            <a:endParaRPr lang="en-US"/>
          </a:p>
        </p:txBody>
      </p:sp>
      <p:sp>
        <p:nvSpPr>
          <p:cNvPr id="7" name="Footer Placeholder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Footer Placeholder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defRPr>
            </a:lvl1pPr>
            <a:extLst/>
          </a:lstStyle>
          <a:p>
            <a:pPr>
              <a:defRPr/>
            </a:pPr>
            <a:endParaRPr lang="en-US"/>
          </a:p>
        </p:txBody>
      </p:sp>
      <p:sp>
        <p:nvSpPr>
          <p:cNvPr id="14" name="Date Placeholder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defRPr>
            </a:lvl1pPr>
            <a:extLst/>
          </a:lstStyle>
          <a:p>
            <a:pPr>
              <a:defRPr/>
            </a:pPr>
            <a:fld id="{9CF23D93-BED1-4715-873C-3EB716A0FA66}" type="datetimeFigureOut">
              <a:rPr lang="en-US"/>
              <a:pPr>
                <a:defRPr/>
              </a:pPr>
              <a:t>10/28/2010</a:t>
            </a:fld>
            <a:endParaRPr lang="en-US"/>
          </a:p>
        </p:txBody>
      </p:sp>
      <p:sp>
        <p:nvSpPr>
          <p:cNvPr id="23" name="Slide Number Placeholder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smtClean="0">
                <a:solidFill>
                  <a:schemeClr val="tx2">
                    <a:shade val="90000"/>
                  </a:schemeClr>
                </a:solidFill>
                <a:effectLst/>
                <a:latin typeface="+mn-lt"/>
              </a:defRPr>
            </a:lvl1pPr>
            <a:extLst/>
          </a:lstStyle>
          <a:p>
            <a:pPr>
              <a:defRPr/>
            </a:pPr>
            <a:fld id="{F020775C-C03B-45F0-BCCE-FAFB67E3A03B}" type="slidenum">
              <a:rPr lang="en-US"/>
              <a:pPr>
                <a:defRPr/>
              </a:pPr>
              <a:t>‹#›</a:t>
            </a:fld>
            <a:endParaRPr lang="en-US"/>
          </a:p>
        </p:txBody>
      </p:sp>
      <p:sp>
        <p:nvSpPr>
          <p:cNvPr id="22" name="Title Placeholder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en-US" smtClean="0"/>
              <a:t>Click to edit Master title style</a:t>
            </a:r>
            <a:endParaRPr lang="en-US"/>
          </a:p>
        </p:txBody>
      </p:sp>
      <p:sp>
        <p:nvSpPr>
          <p:cNvPr id="1033" name="Text Placeholder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69" r:id="rId7"/>
    <p:sldLayoutId id="2147483678" r:id="rId8"/>
    <p:sldLayoutId id="2147483679" r:id="rId9"/>
    <p:sldLayoutId id="2147483670" r:id="rId10"/>
    <p:sldLayoutId id="2147483671" r:id="rId11"/>
  </p:sldLayoutIdLst>
  <p:transition spd="med" advTm="6000">
    <p:newsflash/>
  </p:transition>
  <p:txStyles>
    <p:titleStyle>
      <a:lvl1pPr marL="53975" indent="-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fontAlgn="base">
        <a:spcBef>
          <a:spcPct val="0"/>
        </a:spcBef>
        <a:spcAft>
          <a:spcPct val="0"/>
        </a:spcAft>
        <a:defRPr sz="4600">
          <a:solidFill>
            <a:srgbClr val="E7EACB"/>
          </a:solidFill>
          <a:latin typeface="Rockwell" pitchFamily="18" charset="0"/>
        </a:defRPr>
      </a:lvl2pPr>
      <a:lvl3pPr marL="53975" indent="-53975" algn="r" rtl="0" fontAlgn="base">
        <a:spcBef>
          <a:spcPct val="0"/>
        </a:spcBef>
        <a:spcAft>
          <a:spcPct val="0"/>
        </a:spcAft>
        <a:defRPr sz="4600">
          <a:solidFill>
            <a:srgbClr val="E7EACB"/>
          </a:solidFill>
          <a:latin typeface="Rockwell" pitchFamily="18" charset="0"/>
        </a:defRPr>
      </a:lvl3pPr>
      <a:lvl4pPr marL="53975" indent="-53975" algn="r" rtl="0" fontAlgn="base">
        <a:spcBef>
          <a:spcPct val="0"/>
        </a:spcBef>
        <a:spcAft>
          <a:spcPct val="0"/>
        </a:spcAft>
        <a:defRPr sz="4600">
          <a:solidFill>
            <a:srgbClr val="E7EACB"/>
          </a:solidFill>
          <a:latin typeface="Rockwell" pitchFamily="18" charset="0"/>
        </a:defRPr>
      </a:lvl4pPr>
      <a:lvl5pPr marL="53975" indent="-53975" algn="r" rtl="0" fontAlgn="base">
        <a:spcBef>
          <a:spcPct val="0"/>
        </a:spcBef>
        <a:spcAft>
          <a:spcPct val="0"/>
        </a:spcAft>
        <a:defRPr sz="4600">
          <a:solidFill>
            <a:srgbClr val="E7EACB"/>
          </a:solidFill>
          <a:latin typeface="Rockwell" pitchFamily="18" charset="0"/>
        </a:defRPr>
      </a:lvl5pPr>
      <a:lvl6pPr marL="511175" indent="-53975" algn="r" rtl="0" fontAlgn="base">
        <a:spcBef>
          <a:spcPct val="0"/>
        </a:spcBef>
        <a:spcAft>
          <a:spcPct val="0"/>
        </a:spcAft>
        <a:defRPr sz="4600">
          <a:solidFill>
            <a:srgbClr val="E7EACB"/>
          </a:solidFill>
          <a:latin typeface="Rockwell" pitchFamily="18" charset="0"/>
        </a:defRPr>
      </a:lvl6pPr>
      <a:lvl7pPr marL="968375" indent="-53975" algn="r" rtl="0" fontAlgn="base">
        <a:spcBef>
          <a:spcPct val="0"/>
        </a:spcBef>
        <a:spcAft>
          <a:spcPct val="0"/>
        </a:spcAft>
        <a:defRPr sz="4600">
          <a:solidFill>
            <a:srgbClr val="E7EACB"/>
          </a:solidFill>
          <a:latin typeface="Rockwell" pitchFamily="18" charset="0"/>
        </a:defRPr>
      </a:lvl7pPr>
      <a:lvl8pPr marL="1425575" indent="-53975" algn="r" rtl="0" fontAlgn="base">
        <a:spcBef>
          <a:spcPct val="0"/>
        </a:spcBef>
        <a:spcAft>
          <a:spcPct val="0"/>
        </a:spcAft>
        <a:defRPr sz="4600">
          <a:solidFill>
            <a:srgbClr val="E7EACB"/>
          </a:solidFill>
          <a:latin typeface="Rockwell" pitchFamily="18" charset="0"/>
        </a:defRPr>
      </a:lvl8pPr>
      <a:lvl9pPr marL="1882775" indent="-53975" algn="r" rtl="0" fontAlgn="base">
        <a:spcBef>
          <a:spcPct val="0"/>
        </a:spcBef>
        <a:spcAft>
          <a:spcPct val="0"/>
        </a:spcAft>
        <a:defRPr sz="4600">
          <a:solidFill>
            <a:srgbClr val="E7EACB"/>
          </a:solidFill>
          <a:latin typeface="Rockwell"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audio" Target="file:///C:\Documents%20and%20Settings\Paula\Local%20Settings\Temporary%20Internet%20Files\Content.IE5\EDM50NAB\MS910219265%5b1%5d.wav"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audio" Target="file:///C:\Documents%20and%20Settings\Paula\Local%20Settings\Temporary%20Internet%20Files\Content.IE5\MBPRKXN7\MS910220263%5b1%5d.wav" TargetMode="Externa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hyperlink" Target="http://www.finaid.org/loans/" TargetMode="Externa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Documents%20and%20Settings\Paula\Local%20Settings\Temporary%20Internet%20Files\Content.IE5\EDM50NAB\MS910219265%5b1%5d.wav" TargetMode="External"/><Relationship Id="rId6" Type="http://schemas.openxmlformats.org/officeDocument/2006/relationships/image" Target="../media/image19.wmf"/><Relationship Id="rId5" Type="http://schemas.openxmlformats.org/officeDocument/2006/relationships/hyperlink" Target="http://studentaid.ed.gov/students/publications/student_guide/index.html" TargetMode="External"/><Relationship Id="rId4" Type="http://schemas.openxmlformats.org/officeDocument/2006/relationships/hyperlink" Target="http://www.fafsa.ed.gov/"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finaid.org/loans/studentloan.phtml" TargetMode="Externa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6.wmf"/><Relationship Id="rId5" Type="http://schemas.openxmlformats.org/officeDocument/2006/relationships/hyperlink" Target="http://www.finaid.org/loans/privateloan.phtml" TargetMode="External"/><Relationship Id="rId4" Type="http://schemas.openxmlformats.org/officeDocument/2006/relationships/hyperlink" Target="http://www.finaid.org/loans/parentloan.p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hyperlink" Target="http://www.fafsa.ed.go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fafsa.ed.gov/FOTWWebApp/FSLookupServl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4864" indent="0" fontAlgn="auto">
              <a:spcAft>
                <a:spcPts val="0"/>
              </a:spcAft>
              <a:defRPr/>
            </a:pPr>
            <a:r>
              <a:rPr lang="en-US" sz="4800" dirty="0" smtClean="0">
                <a:solidFill>
                  <a:schemeClr val="tx2">
                    <a:tint val="100000"/>
                    <a:shade val="90000"/>
                    <a:satMod val="250000"/>
                    <a:alpha val="100000"/>
                  </a:schemeClr>
                </a:solidFill>
              </a:rPr>
              <a:t>THE FINANCIAL AID PROCESS</a:t>
            </a:r>
            <a:endParaRPr lang="en-US" sz="4800" dirty="0">
              <a:solidFill>
                <a:schemeClr val="tx2">
                  <a:tint val="100000"/>
                  <a:shade val="90000"/>
                  <a:satMod val="250000"/>
                  <a:alpha val="100000"/>
                </a:schemeClr>
              </a:solidFill>
            </a:endParaRPr>
          </a:p>
        </p:txBody>
      </p:sp>
      <p:pic>
        <p:nvPicPr>
          <p:cNvPr id="13314" name="Picture 2" descr="C:\Documents and Settings\catan1pm\Local Settings\Temporary Internet Files\Content.IE5\7CSJUO40\MC900441529[1].wmf"/>
          <p:cNvPicPr>
            <a:picLocks noChangeAspect="1" noChangeArrowheads="1"/>
          </p:cNvPicPr>
          <p:nvPr/>
        </p:nvPicPr>
        <p:blipFill>
          <a:blip r:embed="rId3" cstate="print"/>
          <a:srcRect/>
          <a:stretch>
            <a:fillRect/>
          </a:stretch>
        </p:blipFill>
        <p:spPr bwMode="auto">
          <a:xfrm>
            <a:off x="2743200" y="1752600"/>
            <a:ext cx="3048000" cy="2617788"/>
          </a:xfrm>
          <a:prstGeom prst="rect">
            <a:avLst/>
          </a:prstGeom>
          <a:noFill/>
          <a:ln w="9525">
            <a:noFill/>
            <a:miter lim="800000"/>
            <a:headEnd/>
            <a:tailEnd/>
          </a:ln>
        </p:spPr>
      </p:pic>
      <p:sp>
        <p:nvSpPr>
          <p:cNvPr id="13315" name="TextBox 4"/>
          <p:cNvSpPr txBox="1">
            <a:spLocks noChangeArrowheads="1"/>
          </p:cNvSpPr>
          <p:nvPr/>
        </p:nvSpPr>
        <p:spPr bwMode="auto">
          <a:xfrm>
            <a:off x="3733800" y="5181600"/>
            <a:ext cx="1878013" cy="646113"/>
          </a:xfrm>
          <a:prstGeom prst="rect">
            <a:avLst/>
          </a:prstGeom>
          <a:noFill/>
          <a:ln w="9525">
            <a:noFill/>
            <a:miter lim="800000"/>
            <a:headEnd/>
            <a:tailEnd/>
          </a:ln>
        </p:spPr>
        <p:txBody>
          <a:bodyPr>
            <a:spAutoFit/>
          </a:bodyPr>
          <a:lstStyle/>
          <a:p>
            <a:r>
              <a:rPr lang="en-US">
                <a:latin typeface="Rockwell" pitchFamily="18" charset="0"/>
              </a:rPr>
              <a:t>Paula Catanzaro</a:t>
            </a:r>
          </a:p>
          <a:p>
            <a:pPr algn="ctr"/>
            <a:r>
              <a:rPr lang="en-US">
                <a:latin typeface="Rockwell" pitchFamily="18" charset="0"/>
              </a:rPr>
              <a:t>EDU 653</a:t>
            </a:r>
          </a:p>
        </p:txBody>
      </p:sp>
      <p:pic>
        <p:nvPicPr>
          <p:cNvPr id="13319" name="MS910219265[1].wav">
            <a:hlinkClick r:id="" action="ppaction://media"/>
          </p:cNvPr>
          <p:cNvPicPr>
            <a:picLocks noRot="1" noChangeAspect="1" noChangeArrowheads="1"/>
          </p:cNvPicPr>
          <p:nvPr>
            <a:audioFile r:link="rId1"/>
          </p:nvPr>
        </p:nvPicPr>
        <p:blipFill>
          <a:blip r:embed="rId4" cstate="print"/>
          <a:srcRect/>
          <a:stretch>
            <a:fillRect/>
          </a:stretch>
        </p:blipFill>
        <p:spPr bwMode="auto">
          <a:xfrm>
            <a:off x="8153400" y="6019800"/>
            <a:ext cx="304800" cy="304800"/>
          </a:xfrm>
          <a:prstGeom prst="rect">
            <a:avLst/>
          </a:prstGeom>
          <a:noFill/>
        </p:spPr>
      </p:pic>
    </p:spTree>
  </p:cSld>
  <p:clrMapOvr>
    <a:masterClrMapping/>
  </p:clrMapOvr>
  <p:transition spd="med" advTm="6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61" fill="hold"/>
                                        <p:tgtEl>
                                          <p:spTgt spid="133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31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STEP FIVE – ELIGIBILITY</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fontScale="92500" lnSpcReduction="20000"/>
          </a:bodyPr>
          <a:lstStyle/>
          <a:p>
            <a:pPr fontAlgn="auto">
              <a:spcBef>
                <a:spcPts val="0"/>
              </a:spcBef>
              <a:spcAft>
                <a:spcPts val="0"/>
              </a:spcAft>
              <a:buFont typeface="Wingdings 2"/>
              <a:buChar char=""/>
              <a:defRPr/>
            </a:pPr>
            <a:r>
              <a:rPr lang="en-US" dirty="0" smtClean="0"/>
              <a:t>Most four year universities require at least 5 credit hours per term for graduate students and at least 6 credit hours per term for undergrads. Check with your school.</a:t>
            </a:r>
          </a:p>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r>
              <a:rPr lang="en-US" dirty="0" smtClean="0"/>
              <a:t>Cannot be in default on a previous student loan.</a:t>
            </a:r>
          </a:p>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r>
              <a:rPr lang="en-US" dirty="0" smtClean="0"/>
              <a:t>Must be a U.S. citizen or eligible non-citizen and cannot be in default of previous student loans.</a:t>
            </a:r>
            <a:endParaRPr lang="en-US" dirty="0"/>
          </a:p>
        </p:txBody>
      </p:sp>
    </p:spTree>
  </p:cSld>
  <p:clrMapOvr>
    <a:masterClrMapping/>
  </p:clrMapOvr>
  <p:transition spd="med" advTm="6000">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Autofit/>
          </a:bodyPr>
          <a:lstStyle/>
          <a:p>
            <a:pPr marL="54864" indent="0" fontAlgn="auto">
              <a:spcAft>
                <a:spcPts val="0"/>
              </a:spcAft>
              <a:defRPr/>
            </a:pPr>
            <a:r>
              <a:rPr lang="en-US" sz="3300" dirty="0" smtClean="0">
                <a:solidFill>
                  <a:schemeClr val="tx2">
                    <a:tint val="100000"/>
                    <a:shade val="90000"/>
                    <a:satMod val="250000"/>
                    <a:alpha val="100000"/>
                  </a:schemeClr>
                </a:solidFill>
              </a:rPr>
              <a:t>STEP SIX –REGISTER FOR CLASSES</a:t>
            </a:r>
            <a:endParaRPr lang="en-US" sz="3300" dirty="0">
              <a:solidFill>
                <a:schemeClr val="tx2">
                  <a:tint val="100000"/>
                  <a:shade val="90000"/>
                  <a:satMod val="250000"/>
                  <a:alpha val="100000"/>
                </a:schemeClr>
              </a:solidFill>
            </a:endParaRPr>
          </a:p>
        </p:txBody>
      </p:sp>
      <p:sp>
        <p:nvSpPr>
          <p:cNvPr id="23554" name="Content Placeholder 2"/>
          <p:cNvSpPr>
            <a:spLocks noGrp="1"/>
          </p:cNvSpPr>
          <p:nvPr>
            <p:ph idx="1"/>
          </p:nvPr>
        </p:nvSpPr>
        <p:spPr/>
        <p:txBody>
          <a:bodyPr/>
          <a:lstStyle/>
          <a:p>
            <a:endParaRPr lang="en-US" smtClean="0"/>
          </a:p>
          <a:p>
            <a:r>
              <a:rPr lang="en-US" smtClean="0"/>
              <a:t>Register for the required amount of credit hours so the institution can verify that you are a student.</a:t>
            </a:r>
          </a:p>
          <a:p>
            <a:endParaRPr lang="en-US" smtClean="0"/>
          </a:p>
        </p:txBody>
      </p:sp>
      <p:pic>
        <p:nvPicPr>
          <p:cNvPr id="23559" name="Picture 7" descr="MC910217178[1]"/>
          <p:cNvPicPr>
            <a:picLocks noChangeAspect="1" noChangeArrowheads="1"/>
          </p:cNvPicPr>
          <p:nvPr/>
        </p:nvPicPr>
        <p:blipFill>
          <a:blip r:embed="rId2" cstate="print"/>
          <a:srcRect/>
          <a:stretch>
            <a:fillRect/>
          </a:stretch>
        </p:blipFill>
        <p:spPr bwMode="auto">
          <a:xfrm>
            <a:off x="3276600" y="4267200"/>
            <a:ext cx="2133600" cy="2063750"/>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sz="3600" dirty="0" smtClean="0">
                <a:solidFill>
                  <a:schemeClr val="tx2">
                    <a:tint val="100000"/>
                    <a:shade val="90000"/>
                    <a:satMod val="250000"/>
                    <a:alpha val="100000"/>
                  </a:schemeClr>
                </a:solidFill>
              </a:rPr>
              <a:t>STEP SEVEN – LOAN COUNSELING</a:t>
            </a:r>
            <a:endParaRPr lang="en-US" sz="3600" dirty="0">
              <a:solidFill>
                <a:schemeClr val="tx2">
                  <a:tint val="100000"/>
                  <a:shade val="90000"/>
                  <a:satMod val="250000"/>
                  <a:alpha val="100000"/>
                </a:schemeClr>
              </a:solidFill>
            </a:endParaRPr>
          </a:p>
        </p:txBody>
      </p:sp>
      <p:sp>
        <p:nvSpPr>
          <p:cNvPr id="24578" name="Content Placeholder 2"/>
          <p:cNvSpPr>
            <a:spLocks noGrp="1"/>
          </p:cNvSpPr>
          <p:nvPr>
            <p:ph idx="1"/>
          </p:nvPr>
        </p:nvSpPr>
        <p:spPr/>
        <p:txBody>
          <a:bodyPr/>
          <a:lstStyle/>
          <a:p>
            <a:r>
              <a:rPr lang="en-US" smtClean="0"/>
              <a:t>Complete Entrance Loan Counseling.  This explains exactly what you are getting into by taking out student loans.</a:t>
            </a:r>
          </a:p>
          <a:p>
            <a:endParaRPr lang="en-US" smtClean="0"/>
          </a:p>
          <a:p>
            <a:r>
              <a:rPr lang="en-US" smtClean="0"/>
              <a:t>Specific to institution.  Can usually be done online.</a:t>
            </a:r>
          </a:p>
          <a:p>
            <a:endParaRPr lang="en-US" smtClean="0"/>
          </a:p>
          <a:p>
            <a:r>
              <a:rPr lang="en-US" smtClean="0"/>
              <a:t>Federal requirement.</a:t>
            </a:r>
          </a:p>
        </p:txBody>
      </p:sp>
      <p:pic>
        <p:nvPicPr>
          <p:cNvPr id="24584" name="Picture 8" descr="MC900057109[1]"/>
          <p:cNvPicPr>
            <a:picLocks noChangeAspect="1" noChangeArrowheads="1"/>
          </p:cNvPicPr>
          <p:nvPr/>
        </p:nvPicPr>
        <p:blipFill>
          <a:blip r:embed="rId2" cstate="print"/>
          <a:srcRect/>
          <a:stretch>
            <a:fillRect/>
          </a:stretch>
        </p:blipFill>
        <p:spPr bwMode="auto">
          <a:xfrm>
            <a:off x="5943600" y="4419600"/>
            <a:ext cx="1760538" cy="1725613"/>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sz="3600" dirty="0" smtClean="0">
                <a:solidFill>
                  <a:schemeClr val="tx2">
                    <a:tint val="100000"/>
                    <a:shade val="90000"/>
                    <a:satMod val="250000"/>
                    <a:alpha val="100000"/>
                  </a:schemeClr>
                </a:solidFill>
              </a:rPr>
              <a:t>STEP EIGHT – PROMISSORY NOTE</a:t>
            </a:r>
            <a:endParaRPr lang="en-US" sz="3600" dirty="0">
              <a:solidFill>
                <a:schemeClr val="tx2">
                  <a:tint val="100000"/>
                  <a:shade val="90000"/>
                  <a:satMod val="250000"/>
                  <a:alpha val="100000"/>
                </a:schemeClr>
              </a:solidFill>
            </a:endParaRPr>
          </a:p>
        </p:txBody>
      </p:sp>
      <p:sp>
        <p:nvSpPr>
          <p:cNvPr id="25602" name="Content Placeholder 2"/>
          <p:cNvSpPr>
            <a:spLocks noGrp="1"/>
          </p:cNvSpPr>
          <p:nvPr>
            <p:ph idx="1"/>
          </p:nvPr>
        </p:nvSpPr>
        <p:spPr/>
        <p:txBody>
          <a:bodyPr/>
          <a:lstStyle/>
          <a:p>
            <a:r>
              <a:rPr lang="en-US" smtClean="0"/>
              <a:t>Complete a Master Promissory Note.  This is your promise to the Federal Government that you will pay the money back under the terms specified.</a:t>
            </a:r>
          </a:p>
          <a:p>
            <a:endParaRPr lang="en-US" smtClean="0"/>
          </a:p>
          <a:p>
            <a:r>
              <a:rPr lang="en-US" smtClean="0"/>
              <a:t>Federal requirement.</a:t>
            </a:r>
          </a:p>
        </p:txBody>
      </p:sp>
      <p:pic>
        <p:nvPicPr>
          <p:cNvPr id="25603" name="Picture 2" descr="C:\Documents and Settings\catan1pm\Local Settings\Temporary Internet Files\Content.IE5\GDI7AVS3\MC900105176[1].wmf"/>
          <p:cNvPicPr>
            <a:picLocks noChangeAspect="1" noChangeArrowheads="1"/>
          </p:cNvPicPr>
          <p:nvPr/>
        </p:nvPicPr>
        <p:blipFill>
          <a:blip r:embed="rId2" cstate="print"/>
          <a:srcRect/>
          <a:stretch>
            <a:fillRect/>
          </a:stretch>
        </p:blipFill>
        <p:spPr bwMode="auto">
          <a:xfrm>
            <a:off x="6019800" y="4343400"/>
            <a:ext cx="1811338" cy="1765300"/>
          </a:xfrm>
          <a:prstGeom prst="rect">
            <a:avLst/>
          </a:prstGeom>
          <a:noFill/>
          <a:ln w="9525">
            <a:noFill/>
            <a:miter lim="800000"/>
            <a:headEnd/>
            <a:tailEnd/>
          </a:ln>
        </p:spPr>
      </p:pic>
    </p:spTree>
  </p:cSld>
  <p:clrMapOvr>
    <a:masterClrMapping/>
  </p:clrMapOvr>
  <p:transition spd="med" advTm="6000">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600" dirty="0" smtClean="0"/>
              <a:t>STEP NINE – AWARD  NOTIFICATION</a:t>
            </a:r>
            <a:endParaRPr lang="en-US" sz="3600" dirty="0"/>
          </a:p>
        </p:txBody>
      </p:sp>
      <p:sp>
        <p:nvSpPr>
          <p:cNvPr id="26626" name="Content Placeholder 2"/>
          <p:cNvSpPr>
            <a:spLocks noGrp="1"/>
          </p:cNvSpPr>
          <p:nvPr>
            <p:ph idx="1"/>
          </p:nvPr>
        </p:nvSpPr>
        <p:spPr>
          <a:xfrm>
            <a:off x="609600" y="1676400"/>
            <a:ext cx="8229600" cy="4525962"/>
          </a:xfrm>
        </p:spPr>
        <p:txBody>
          <a:bodyPr/>
          <a:lstStyle/>
          <a:p>
            <a:r>
              <a:rPr lang="en-US" dirty="0" smtClean="0"/>
              <a:t>Usually by school email.  Some type of action on the student’s part is required as to the amount of the award.</a:t>
            </a:r>
          </a:p>
          <a:p>
            <a:endParaRPr lang="en-US" dirty="0" smtClean="0"/>
          </a:p>
          <a:p>
            <a:r>
              <a:rPr lang="en-US" dirty="0" smtClean="0"/>
              <a:t>If you need more money, a form detailing your special circumstances can be submitted and the amounts may be adjusted.</a:t>
            </a:r>
          </a:p>
        </p:txBody>
      </p:sp>
      <p:pic>
        <p:nvPicPr>
          <p:cNvPr id="26628" name="Picture 4" descr="MC900431603[1]"/>
          <p:cNvPicPr>
            <a:picLocks noChangeAspect="1" noChangeArrowheads="1"/>
          </p:cNvPicPr>
          <p:nvPr/>
        </p:nvPicPr>
        <p:blipFill>
          <a:blip r:embed="rId2" cstate="print"/>
          <a:srcRect/>
          <a:stretch>
            <a:fillRect/>
          </a:stretch>
        </p:blipFill>
        <p:spPr bwMode="auto">
          <a:xfrm>
            <a:off x="3810000" y="5181600"/>
            <a:ext cx="1447800" cy="1447800"/>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fontAlgn="auto">
              <a:spcAft>
                <a:spcPts val="0"/>
              </a:spcAft>
              <a:defRPr/>
            </a:pPr>
            <a:r>
              <a:rPr lang="en-US" sz="3200" dirty="0" smtClean="0">
                <a:solidFill>
                  <a:schemeClr val="tx2">
                    <a:tint val="100000"/>
                    <a:shade val="90000"/>
                    <a:satMod val="250000"/>
                    <a:alpha val="100000"/>
                  </a:schemeClr>
                </a:solidFill>
              </a:rPr>
              <a:t>STEP TEN - DISBURSEMENT </a:t>
            </a:r>
            <a:r>
              <a:rPr lang="en-US" sz="3200" dirty="0" smtClean="0">
                <a:solidFill>
                  <a:schemeClr val="tx2">
                    <a:tint val="100000"/>
                    <a:shade val="90000"/>
                    <a:satMod val="250000"/>
                    <a:alpha val="100000"/>
                  </a:schemeClr>
                </a:solidFill>
              </a:rPr>
              <a:t>OF FUNDS</a:t>
            </a:r>
            <a:endParaRPr lang="en-US" sz="3200" dirty="0">
              <a:solidFill>
                <a:schemeClr val="tx2">
                  <a:tint val="100000"/>
                  <a:shade val="90000"/>
                  <a:satMod val="250000"/>
                  <a:alpha val="100000"/>
                </a:schemeClr>
              </a:solidFill>
            </a:endParaRPr>
          </a:p>
        </p:txBody>
      </p:sp>
      <p:sp>
        <p:nvSpPr>
          <p:cNvPr id="27650" name="Content Placeholder 2"/>
          <p:cNvSpPr>
            <a:spLocks noGrp="1"/>
          </p:cNvSpPr>
          <p:nvPr>
            <p:ph idx="1"/>
          </p:nvPr>
        </p:nvSpPr>
        <p:spPr>
          <a:xfrm>
            <a:off x="533400" y="1600200"/>
            <a:ext cx="8229600" cy="4525963"/>
          </a:xfrm>
        </p:spPr>
        <p:txBody>
          <a:bodyPr/>
          <a:lstStyle/>
          <a:p>
            <a:endParaRPr lang="en-US" smtClean="0"/>
          </a:p>
          <a:p>
            <a:r>
              <a:rPr lang="en-US" smtClean="0"/>
              <a:t>The Federal Government disburses stated amount of funds to the school.  The school pays itself for the outstanding tuition, then refunds the remainder to student using the refund option selected.</a:t>
            </a:r>
          </a:p>
        </p:txBody>
      </p:sp>
      <p:pic>
        <p:nvPicPr>
          <p:cNvPr id="27651" name="Picture 2" descr="C:\Documents and Settings\catan1pm\Local Settings\Temporary Internet Files\Content.IE5\7CSJUO40\MC900440391[1].png"/>
          <p:cNvPicPr>
            <a:picLocks noChangeAspect="1" noChangeArrowheads="1"/>
          </p:cNvPicPr>
          <p:nvPr/>
        </p:nvPicPr>
        <p:blipFill>
          <a:blip r:embed="rId2" cstate="print"/>
          <a:srcRect/>
          <a:stretch>
            <a:fillRect/>
          </a:stretch>
        </p:blipFill>
        <p:spPr bwMode="auto">
          <a:xfrm>
            <a:off x="2971800" y="4800600"/>
            <a:ext cx="2743200" cy="1676400"/>
          </a:xfrm>
          <a:prstGeom prst="rect">
            <a:avLst/>
          </a:prstGeom>
          <a:noFill/>
          <a:ln w="9525">
            <a:noFill/>
            <a:miter lim="800000"/>
            <a:headEnd/>
            <a:tailEnd/>
          </a:ln>
        </p:spPr>
      </p:pic>
    </p:spTree>
  </p:cSld>
  <p:clrMapOvr>
    <a:masterClrMapping/>
  </p:clrMapOvr>
  <p:transition spd="med" advTm="6000">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a:bodyPr>
          <a:lstStyle/>
          <a:p>
            <a:pPr marL="54864" indent="0" fontAlgn="auto">
              <a:spcAft>
                <a:spcPts val="0"/>
              </a:spcAft>
              <a:defRPr/>
            </a:pPr>
            <a:r>
              <a:rPr lang="en-US" sz="3600" dirty="0" smtClean="0">
                <a:solidFill>
                  <a:schemeClr val="tx2">
                    <a:tint val="100000"/>
                    <a:shade val="90000"/>
                    <a:satMod val="250000"/>
                    <a:alpha val="100000"/>
                  </a:schemeClr>
                </a:solidFill>
              </a:rPr>
              <a:t>STEP ELEVEN - REFUND </a:t>
            </a:r>
            <a:r>
              <a:rPr lang="en-US" sz="3600" dirty="0" smtClean="0">
                <a:solidFill>
                  <a:schemeClr val="tx2">
                    <a:tint val="100000"/>
                    <a:shade val="90000"/>
                    <a:satMod val="250000"/>
                    <a:alpha val="100000"/>
                  </a:schemeClr>
                </a:solidFill>
              </a:rPr>
              <a:t>OPTION</a:t>
            </a:r>
            <a:endParaRPr lang="en-US" sz="3600" dirty="0">
              <a:solidFill>
                <a:schemeClr val="tx2">
                  <a:tint val="100000"/>
                  <a:shade val="90000"/>
                  <a:satMod val="250000"/>
                  <a:alpha val="100000"/>
                </a:schemeClr>
              </a:solidFill>
            </a:endParaRPr>
          </a:p>
        </p:txBody>
      </p:sp>
      <p:sp>
        <p:nvSpPr>
          <p:cNvPr id="28674" name="Content Placeholder 2"/>
          <p:cNvSpPr>
            <a:spLocks noGrp="1"/>
          </p:cNvSpPr>
          <p:nvPr>
            <p:ph idx="1"/>
          </p:nvPr>
        </p:nvSpPr>
        <p:spPr>
          <a:xfrm>
            <a:off x="381000" y="1676400"/>
            <a:ext cx="8229600" cy="4525963"/>
          </a:xfrm>
        </p:spPr>
        <p:txBody>
          <a:bodyPr/>
          <a:lstStyle/>
          <a:p>
            <a:r>
              <a:rPr lang="en-US" dirty="0" smtClean="0"/>
              <a:t>Student chooses </a:t>
            </a:r>
            <a:r>
              <a:rPr lang="en-US" dirty="0" smtClean="0"/>
              <a:t>either direct deposit to bank account or money card refund option. </a:t>
            </a:r>
          </a:p>
          <a:p>
            <a:endParaRPr lang="en-US" dirty="0" smtClean="0"/>
          </a:p>
          <a:p>
            <a:r>
              <a:rPr lang="en-US" dirty="0" smtClean="0"/>
              <a:t> Money cards are used like a debit card.  </a:t>
            </a:r>
          </a:p>
        </p:txBody>
      </p:sp>
      <p:pic>
        <p:nvPicPr>
          <p:cNvPr id="28676" name="Picture 4" descr="MC900365650[1]"/>
          <p:cNvPicPr>
            <a:picLocks noChangeAspect="1" noChangeArrowheads="1"/>
          </p:cNvPicPr>
          <p:nvPr/>
        </p:nvPicPr>
        <p:blipFill>
          <a:blip r:embed="rId2" cstate="print"/>
          <a:srcRect/>
          <a:stretch>
            <a:fillRect/>
          </a:stretch>
        </p:blipFill>
        <p:spPr bwMode="auto">
          <a:xfrm>
            <a:off x="3733800" y="4648200"/>
            <a:ext cx="1598613" cy="1600200"/>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3536"/>
            <a:ext cx="8229600" cy="1143000"/>
          </a:xfrm>
        </p:spPr>
        <p:txBody>
          <a:bodyPr>
            <a:normAutofit/>
          </a:bodyPr>
          <a:lstStyle/>
          <a:p>
            <a:pPr marL="54864" indent="0" fontAlgn="auto">
              <a:spcAft>
                <a:spcPts val="0"/>
              </a:spcAft>
              <a:defRPr/>
            </a:pPr>
            <a:r>
              <a:rPr lang="en-US" sz="2800" dirty="0" smtClean="0">
                <a:solidFill>
                  <a:schemeClr val="tx2">
                    <a:tint val="100000"/>
                    <a:shade val="90000"/>
                    <a:satMod val="250000"/>
                    <a:alpha val="100000"/>
                  </a:schemeClr>
                </a:solidFill>
              </a:rPr>
              <a:t>STEP TWELVE - PURCHASING </a:t>
            </a:r>
            <a:r>
              <a:rPr lang="en-US" sz="2800" dirty="0" smtClean="0">
                <a:solidFill>
                  <a:schemeClr val="tx2">
                    <a:tint val="100000"/>
                    <a:shade val="90000"/>
                    <a:satMod val="250000"/>
                    <a:alpha val="100000"/>
                  </a:schemeClr>
                </a:solidFill>
              </a:rPr>
              <a:t>YOUR TEXTOOKS</a:t>
            </a:r>
            <a:endParaRPr lang="en-US" sz="2800" dirty="0">
              <a:solidFill>
                <a:schemeClr val="tx2">
                  <a:tint val="100000"/>
                  <a:shade val="90000"/>
                  <a:satMod val="250000"/>
                  <a:alpha val="100000"/>
                </a:schemeClr>
              </a:solidFill>
            </a:endParaRPr>
          </a:p>
        </p:txBody>
      </p:sp>
      <p:sp>
        <p:nvSpPr>
          <p:cNvPr id="4" name="Content Placeholder 3"/>
          <p:cNvSpPr>
            <a:spLocks noGrp="1"/>
          </p:cNvSpPr>
          <p:nvPr>
            <p:ph idx="1"/>
          </p:nvPr>
        </p:nvSpPr>
        <p:spPr/>
        <p:txBody>
          <a:bodyPr>
            <a:normAutofit/>
          </a:bodyPr>
          <a:lstStyle/>
          <a:p>
            <a:pPr>
              <a:lnSpc>
                <a:spcPct val="80000"/>
              </a:lnSpc>
            </a:pPr>
            <a:r>
              <a:rPr lang="en-US" sz="3000" smtClean="0"/>
              <a:t>Some schools use a voucher system where you can buy the books from their bookstore and then pay for them later.  Some schools require that you purchase the books with your own money and then reimburse yourself after your refund is received.</a:t>
            </a:r>
          </a:p>
          <a:p>
            <a:pPr>
              <a:lnSpc>
                <a:spcPct val="80000"/>
              </a:lnSpc>
            </a:pPr>
            <a:endParaRPr lang="en-US" sz="3000" smtClean="0"/>
          </a:p>
          <a:p>
            <a:pPr>
              <a:lnSpc>
                <a:spcPct val="80000"/>
              </a:lnSpc>
            </a:pPr>
            <a:r>
              <a:rPr lang="en-US" sz="3000" smtClean="0"/>
              <a:t>Check with your institution ahead of time so you can plan accordingly.</a:t>
            </a:r>
          </a:p>
        </p:txBody>
      </p:sp>
      <p:pic>
        <p:nvPicPr>
          <p:cNvPr id="29702" name="Picture 6" descr="MC900048056[1]"/>
          <p:cNvPicPr>
            <a:picLocks noChangeAspect="1" noChangeArrowheads="1"/>
          </p:cNvPicPr>
          <p:nvPr/>
        </p:nvPicPr>
        <p:blipFill>
          <a:blip r:embed="rId2" cstate="print"/>
          <a:srcRect/>
          <a:stretch>
            <a:fillRect/>
          </a:stretch>
        </p:blipFill>
        <p:spPr bwMode="auto">
          <a:xfrm>
            <a:off x="6019800" y="4648200"/>
            <a:ext cx="1524000" cy="1933575"/>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PENALTIES</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a:lnSpc>
                <a:spcPct val="80000"/>
              </a:lnSpc>
            </a:pPr>
            <a:r>
              <a:rPr lang="en-US" sz="3000" smtClean="0"/>
              <a:t>If you drop classes and fall below the minimum credit hour requirements, you may be penalized.</a:t>
            </a:r>
          </a:p>
          <a:p>
            <a:pPr>
              <a:lnSpc>
                <a:spcPct val="80000"/>
              </a:lnSpc>
            </a:pPr>
            <a:endParaRPr lang="en-US" sz="3000" smtClean="0"/>
          </a:p>
          <a:p>
            <a:pPr>
              <a:lnSpc>
                <a:spcPct val="80000"/>
              </a:lnSpc>
            </a:pPr>
            <a:r>
              <a:rPr lang="en-US" sz="3000" smtClean="0"/>
              <a:t>If you are put on academic probation by your institution, you may be penalized.</a:t>
            </a:r>
          </a:p>
          <a:p>
            <a:pPr>
              <a:lnSpc>
                <a:spcPct val="80000"/>
              </a:lnSpc>
            </a:pPr>
            <a:endParaRPr lang="en-US" sz="3000" smtClean="0"/>
          </a:p>
          <a:p>
            <a:pPr>
              <a:lnSpc>
                <a:spcPct val="80000"/>
              </a:lnSpc>
            </a:pPr>
            <a:r>
              <a:rPr lang="en-US" sz="3000" smtClean="0"/>
              <a:t>Penalties include immediate repayment of loans and/or suspension from future loans.</a:t>
            </a:r>
          </a:p>
          <a:p>
            <a:pPr>
              <a:lnSpc>
                <a:spcPct val="80000"/>
              </a:lnSpc>
            </a:pPr>
            <a:endParaRPr lang="en-US" sz="3000" smtClean="0"/>
          </a:p>
          <a:p>
            <a:pPr>
              <a:lnSpc>
                <a:spcPct val="80000"/>
              </a:lnSpc>
            </a:pPr>
            <a:r>
              <a:rPr lang="en-US" sz="3000" smtClean="0"/>
              <a:t>Check with your institution for specifics.</a:t>
            </a:r>
          </a:p>
        </p:txBody>
      </p:sp>
      <p:pic>
        <p:nvPicPr>
          <p:cNvPr id="30729" name="Picture 9" descr="MC900059677[1]"/>
          <p:cNvPicPr>
            <a:picLocks noChangeAspect="1" noChangeArrowheads="1"/>
          </p:cNvPicPr>
          <p:nvPr/>
        </p:nvPicPr>
        <p:blipFill>
          <a:blip r:embed="rId3" cstate="print"/>
          <a:srcRect/>
          <a:stretch>
            <a:fillRect/>
          </a:stretch>
        </p:blipFill>
        <p:spPr bwMode="auto">
          <a:xfrm>
            <a:off x="1371600" y="381000"/>
            <a:ext cx="895350" cy="893763"/>
          </a:xfrm>
          <a:prstGeom prst="rect">
            <a:avLst/>
          </a:prstGeom>
          <a:noFill/>
        </p:spPr>
      </p:pic>
      <p:pic>
        <p:nvPicPr>
          <p:cNvPr id="30730" name="MS910220263[1].wav">
            <a:hlinkClick r:id="" action="ppaction://media"/>
          </p:cNvPr>
          <p:cNvPicPr>
            <a:picLocks noRot="1" noChangeAspect="1" noChangeArrowheads="1"/>
          </p:cNvPicPr>
          <p:nvPr>
            <a:audioFile r:link="rId1"/>
          </p:nvPr>
        </p:nvPicPr>
        <p:blipFill>
          <a:blip r:embed="rId4" cstate="print"/>
          <a:srcRect/>
          <a:stretch>
            <a:fillRect/>
          </a:stretch>
        </p:blipFill>
        <p:spPr bwMode="auto">
          <a:xfrm>
            <a:off x="8153400" y="6019800"/>
            <a:ext cx="304800" cy="304800"/>
          </a:xfrm>
          <a:prstGeom prst="rect">
            <a:avLst/>
          </a:prstGeom>
          <a:noFill/>
        </p:spPr>
      </p:pic>
    </p:spTree>
  </p:cSld>
  <p:clrMapOvr>
    <a:masterClrMapping/>
  </p:clrMapOvr>
  <p:transition spd="med" advTm="6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105" fill="hold"/>
                                        <p:tgtEl>
                                          <p:spTgt spid="3073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073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GOOD ADVICE</a:t>
            </a:r>
            <a:endParaRPr lang="en-US" dirty="0">
              <a:solidFill>
                <a:schemeClr val="tx2">
                  <a:tint val="100000"/>
                  <a:shade val="90000"/>
                  <a:satMod val="250000"/>
                  <a:alpha val="100000"/>
                </a:schemeClr>
              </a:solidFill>
            </a:endParaRPr>
          </a:p>
        </p:txBody>
      </p:sp>
      <p:sp>
        <p:nvSpPr>
          <p:cNvPr id="31746" name="Content Placeholder 2"/>
          <p:cNvSpPr>
            <a:spLocks noGrp="1"/>
          </p:cNvSpPr>
          <p:nvPr>
            <p:ph idx="1"/>
          </p:nvPr>
        </p:nvSpPr>
        <p:spPr/>
        <p:txBody>
          <a:bodyPr/>
          <a:lstStyle/>
          <a:p>
            <a:endParaRPr lang="en-US" smtClean="0"/>
          </a:p>
          <a:p>
            <a:endParaRPr lang="en-US" smtClean="0"/>
          </a:p>
          <a:p>
            <a:r>
              <a:rPr lang="en-US" smtClean="0"/>
              <a:t>If you have any questions or concerns whatsoever, contact your school’s financial aid department.  They are the trained experts and will provide current and correct information.</a:t>
            </a:r>
          </a:p>
        </p:txBody>
      </p:sp>
      <p:pic>
        <p:nvPicPr>
          <p:cNvPr id="31747" name="Picture 2" descr="C:\Documents and Settings\catan1pm\Local Settings\Temporary Internet Files\Content.IE5\G1GDS9MR\MC900439407[1].jpg"/>
          <p:cNvPicPr>
            <a:picLocks noChangeAspect="1" noChangeArrowheads="1"/>
          </p:cNvPicPr>
          <p:nvPr/>
        </p:nvPicPr>
        <p:blipFill>
          <a:blip r:embed="rId3" cstate="print"/>
          <a:srcRect/>
          <a:stretch>
            <a:fillRect/>
          </a:stretch>
        </p:blipFill>
        <p:spPr bwMode="auto">
          <a:xfrm>
            <a:off x="1447800" y="457200"/>
            <a:ext cx="1328738" cy="1430338"/>
          </a:xfrm>
          <a:prstGeom prst="rect">
            <a:avLst/>
          </a:prstGeom>
          <a:noFill/>
          <a:ln w="9525">
            <a:noFill/>
            <a:miter lim="800000"/>
            <a:headEnd/>
            <a:tailEnd/>
          </a:ln>
        </p:spPr>
      </p:pic>
      <p:pic>
        <p:nvPicPr>
          <p:cNvPr id="31749" name="Picture 5">
            <a:hlinkClick r:id="" action="ppaction://media"/>
          </p:cNvPr>
          <p:cNvPicPr>
            <a:picLocks noRot="1" noChangeAspect="1" noChangeArrowheads="1"/>
          </p:cNvPicPr>
          <p:nvPr>
            <a:wavAudioFile r:embed="rId1" name="MS900097493[1].wav"/>
          </p:nvPr>
        </p:nvPicPr>
        <p:blipFill>
          <a:blip r:embed="rId4" cstate="print"/>
          <a:srcRect/>
          <a:stretch>
            <a:fillRect/>
          </a:stretch>
        </p:blipFill>
        <p:spPr bwMode="auto">
          <a:xfrm>
            <a:off x="8153400" y="5943600"/>
            <a:ext cx="304800" cy="304800"/>
          </a:xfrm>
          <a:prstGeom prst="rect">
            <a:avLst/>
          </a:prstGeom>
          <a:noFill/>
        </p:spPr>
      </p:pic>
    </p:spTree>
  </p:cSld>
  <p:clrMapOvr>
    <a:masterClrMapping/>
  </p:clrMapOvr>
  <p:transition spd="med" advTm="6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1" fill="hold"/>
                                        <p:tgtEl>
                                          <p:spTgt spid="317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174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CONGRATULATIONS!</a:t>
            </a:r>
            <a:endParaRPr lang="en-US" dirty="0">
              <a:solidFill>
                <a:schemeClr val="tx2">
                  <a:tint val="100000"/>
                  <a:shade val="90000"/>
                  <a:satMod val="250000"/>
                  <a:alpha val="100000"/>
                </a:schemeClr>
              </a:solidFill>
            </a:endParaRPr>
          </a:p>
        </p:txBody>
      </p:sp>
      <p:sp>
        <p:nvSpPr>
          <p:cNvPr id="14338" name="Content Placeholder 2"/>
          <p:cNvSpPr>
            <a:spLocks noGrp="1"/>
          </p:cNvSpPr>
          <p:nvPr>
            <p:ph idx="1"/>
          </p:nvPr>
        </p:nvSpPr>
        <p:spPr/>
        <p:txBody>
          <a:bodyPr/>
          <a:lstStyle/>
          <a:p>
            <a:endParaRPr lang="en-US" smtClean="0"/>
          </a:p>
          <a:p>
            <a:endParaRPr lang="en-US" smtClean="0"/>
          </a:p>
          <a:p>
            <a:r>
              <a:rPr lang="en-US" smtClean="0"/>
              <a:t>You’ve made the decision to further your education.  How are you going to pay for it?  If you’re like 86% of other college students, you’re going to need student loans.   </a:t>
            </a:r>
          </a:p>
          <a:p>
            <a:endParaRPr lang="en-US" smtClean="0"/>
          </a:p>
        </p:txBody>
      </p:sp>
      <p:pic>
        <p:nvPicPr>
          <p:cNvPr id="14339" name="Picture 3" descr="C:\Documents and Settings\catan1pm\Local Settings\Temporary Internet Files\Content.IE5\9EIFL5OS\MM900041090[1].gif"/>
          <p:cNvPicPr>
            <a:picLocks noChangeAspect="1" noChangeArrowheads="1" noCrop="1"/>
          </p:cNvPicPr>
          <p:nvPr/>
        </p:nvPicPr>
        <p:blipFill>
          <a:blip r:embed="rId3" cstate="print"/>
          <a:srcRect/>
          <a:stretch>
            <a:fillRect/>
          </a:stretch>
        </p:blipFill>
        <p:spPr bwMode="auto">
          <a:xfrm>
            <a:off x="990600" y="381000"/>
            <a:ext cx="1000125" cy="962025"/>
          </a:xfrm>
          <a:prstGeom prst="rect">
            <a:avLst/>
          </a:prstGeom>
          <a:noFill/>
          <a:ln w="9525">
            <a:noFill/>
            <a:miter lim="800000"/>
            <a:headEnd/>
            <a:tailEnd/>
          </a:ln>
        </p:spPr>
      </p:pic>
      <p:pic>
        <p:nvPicPr>
          <p:cNvPr id="6" name="j0214098.wav">
            <a:hlinkClick r:id="" action="ppaction://media"/>
          </p:cNvPr>
          <p:cNvPicPr>
            <a:picLocks noRot="1" noChangeAspect="1"/>
          </p:cNvPicPr>
          <p:nvPr>
            <a:wavAudioFile r:embed="rId1" name="j0214098.wav"/>
          </p:nvPr>
        </p:nvPicPr>
        <p:blipFill>
          <a:blip r:embed="rId4" cstate="print"/>
          <a:srcRect/>
          <a:stretch>
            <a:fillRect/>
          </a:stretch>
        </p:blipFill>
        <p:spPr bwMode="auto">
          <a:xfrm>
            <a:off x="8229600" y="6248400"/>
            <a:ext cx="304800" cy="304800"/>
          </a:xfrm>
          <a:prstGeom prst="rect">
            <a:avLst/>
          </a:prstGeom>
          <a:noFill/>
          <a:ln w="9525">
            <a:noFill/>
            <a:miter lim="800000"/>
            <a:headEnd/>
            <a:tailEnd/>
          </a:ln>
        </p:spPr>
      </p:pic>
    </p:spTree>
  </p:cSld>
  <p:clrMapOvr>
    <a:masterClrMapping/>
  </p:clrMapOvr>
  <p:transition spd="slow" advClick="0" advTm="6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REFERENCES</a:t>
            </a:r>
            <a:endParaRPr lang="en-US" dirty="0">
              <a:solidFill>
                <a:schemeClr val="tx2">
                  <a:tint val="100000"/>
                  <a:shade val="90000"/>
                  <a:satMod val="250000"/>
                  <a:alpha val="100000"/>
                </a:schemeClr>
              </a:solidFill>
            </a:endParaRPr>
          </a:p>
        </p:txBody>
      </p:sp>
      <p:sp>
        <p:nvSpPr>
          <p:cNvPr id="32770" name="Content Placeholder 2"/>
          <p:cNvSpPr>
            <a:spLocks noGrp="1"/>
          </p:cNvSpPr>
          <p:nvPr>
            <p:ph idx="1"/>
          </p:nvPr>
        </p:nvSpPr>
        <p:spPr/>
        <p:txBody>
          <a:bodyPr/>
          <a:lstStyle/>
          <a:p>
            <a:r>
              <a:rPr lang="en-US" sz="2800" smtClean="0">
                <a:solidFill>
                  <a:srgbClr val="FF0000"/>
                </a:solidFill>
                <a:hlinkClick r:id="rId3"/>
              </a:rPr>
              <a:t>www.finaid.org/loans/</a:t>
            </a:r>
            <a:endParaRPr lang="en-US" sz="2800" smtClean="0">
              <a:solidFill>
                <a:srgbClr val="FF0000"/>
              </a:solidFill>
            </a:endParaRPr>
          </a:p>
          <a:p>
            <a:r>
              <a:rPr lang="en-US" sz="2800" smtClean="0">
                <a:solidFill>
                  <a:srgbClr val="FF0000"/>
                </a:solidFill>
                <a:hlinkClick r:id="rId4"/>
              </a:rPr>
              <a:t>www.fafsa.ed.gov</a:t>
            </a:r>
            <a:endParaRPr lang="en-US" sz="2800" smtClean="0">
              <a:solidFill>
                <a:srgbClr val="FF0000"/>
              </a:solidFill>
            </a:endParaRPr>
          </a:p>
          <a:p>
            <a:r>
              <a:rPr lang="en-US" sz="2800" smtClean="0">
                <a:solidFill>
                  <a:srgbClr val="FF0000"/>
                </a:solidFill>
              </a:rPr>
              <a:t>wikipedia.org/wiki/Stafford_Loan</a:t>
            </a:r>
          </a:p>
          <a:p>
            <a:r>
              <a:rPr lang="en-US" sz="2800" smtClean="0">
                <a:solidFill>
                  <a:srgbClr val="FF0000"/>
                </a:solidFill>
                <a:hlinkClick r:id="rId5"/>
              </a:rPr>
              <a:t>http://studentaid.ed.gov/students/publications/student_guide/index.html</a:t>
            </a:r>
            <a:endParaRPr lang="en-US" sz="2800" smtClean="0">
              <a:solidFill>
                <a:srgbClr val="FF0000"/>
              </a:solidFill>
            </a:endParaRPr>
          </a:p>
          <a:p>
            <a:r>
              <a:rPr lang="en-US" sz="2800" smtClean="0">
                <a:solidFill>
                  <a:srgbClr val="FF0000"/>
                </a:solidFill>
              </a:rPr>
              <a:t>Central Michigan University Off-Campus Programs 2008-2009 Financial Aid Information Manual</a:t>
            </a:r>
          </a:p>
          <a:p>
            <a:r>
              <a:rPr lang="en-US" sz="2800" u="sng" smtClean="0">
                <a:solidFill>
                  <a:srgbClr val="FF0000"/>
                </a:solidFill>
              </a:rPr>
              <a:t>Repaying Your Student Loans</a:t>
            </a:r>
            <a:r>
              <a:rPr lang="en-US" sz="2800" smtClean="0">
                <a:solidFill>
                  <a:srgbClr val="FF0000"/>
                </a:solidFill>
              </a:rPr>
              <a:t>, U.S. Government Printing Office:  2002J493-209</a:t>
            </a:r>
            <a:endParaRPr lang="en-US" sz="2800" u="sng" smtClean="0">
              <a:solidFill>
                <a:srgbClr val="FF0000"/>
              </a:solidFill>
            </a:endParaRPr>
          </a:p>
          <a:p>
            <a:endParaRPr lang="en-US" smtClean="0"/>
          </a:p>
          <a:p>
            <a:endParaRPr lang="en-US" smtClean="0"/>
          </a:p>
          <a:p>
            <a:endParaRPr lang="en-US" smtClean="0"/>
          </a:p>
        </p:txBody>
      </p:sp>
      <p:pic>
        <p:nvPicPr>
          <p:cNvPr id="32772" name="Picture 4" descr="MC900071062[1]"/>
          <p:cNvPicPr>
            <a:picLocks noChangeAspect="1" noChangeArrowheads="1"/>
          </p:cNvPicPr>
          <p:nvPr/>
        </p:nvPicPr>
        <p:blipFill>
          <a:blip r:embed="rId6" cstate="print"/>
          <a:srcRect/>
          <a:stretch>
            <a:fillRect/>
          </a:stretch>
        </p:blipFill>
        <p:spPr bwMode="auto">
          <a:xfrm>
            <a:off x="1371600" y="228600"/>
            <a:ext cx="1047750" cy="1285875"/>
          </a:xfrm>
          <a:prstGeom prst="rect">
            <a:avLst/>
          </a:prstGeom>
          <a:noFill/>
        </p:spPr>
      </p:pic>
      <p:pic>
        <p:nvPicPr>
          <p:cNvPr id="32774" name="MS910219265[1].wav">
            <a:hlinkClick r:id="" action="ppaction://media"/>
          </p:cNvPr>
          <p:cNvPicPr>
            <a:picLocks noRot="1" noChangeAspect="1" noChangeArrowheads="1"/>
          </p:cNvPicPr>
          <p:nvPr>
            <a:audioFile r:link="rId1"/>
          </p:nvPr>
        </p:nvPicPr>
        <p:blipFill>
          <a:blip r:embed="rId7" cstate="print"/>
          <a:srcRect/>
          <a:stretch>
            <a:fillRect/>
          </a:stretch>
        </p:blipFill>
        <p:spPr bwMode="auto">
          <a:xfrm>
            <a:off x="8153400" y="6019800"/>
            <a:ext cx="304800" cy="304800"/>
          </a:xfrm>
          <a:prstGeom prst="rect">
            <a:avLst/>
          </a:prstGeom>
          <a:noFill/>
        </p:spPr>
      </p:pic>
    </p:spTree>
  </p:cSld>
  <p:clrMapOvr>
    <a:masterClrMapping/>
  </p:clrMapOvr>
  <p:transition spd="med" advTm="6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61" fill="hold"/>
                                        <p:tgtEl>
                                          <p:spTgt spid="3277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277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TYPES OF LOANS</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lnSpcReduction="10000"/>
          </a:bodyPr>
          <a:lstStyle/>
          <a:p>
            <a:pPr fontAlgn="auto">
              <a:spcBef>
                <a:spcPts val="0"/>
              </a:spcBef>
              <a:spcAft>
                <a:spcPts val="0"/>
              </a:spcAft>
              <a:buFont typeface="Wingdings 2"/>
              <a:buChar char=""/>
              <a:defRPr/>
            </a:pPr>
            <a:r>
              <a:rPr lang="en-US" u="sng" dirty="0" smtClean="0">
                <a:hlinkClick r:id="rId3"/>
              </a:rPr>
              <a:t>Student </a:t>
            </a:r>
            <a:r>
              <a:rPr lang="en-US" u="sng" dirty="0">
                <a:hlinkClick r:id="rId3"/>
              </a:rPr>
              <a:t>loans</a:t>
            </a:r>
            <a:r>
              <a:rPr lang="en-US" dirty="0"/>
              <a:t> (e.g., Stafford and Perkins loans</a:t>
            </a:r>
            <a:r>
              <a:rPr lang="en-US" dirty="0" smtClean="0"/>
              <a:t>)</a:t>
            </a:r>
          </a:p>
          <a:p>
            <a:pPr fontAlgn="auto">
              <a:spcBef>
                <a:spcPts val="0"/>
              </a:spcBef>
              <a:spcAft>
                <a:spcPts val="0"/>
              </a:spcAft>
              <a:buFont typeface="Wingdings 2"/>
              <a:buChar char=""/>
              <a:defRPr/>
            </a:pPr>
            <a:endParaRPr lang="en-US" u="sng" dirty="0" smtClean="0">
              <a:hlinkClick r:id="rId4"/>
            </a:endParaRPr>
          </a:p>
          <a:p>
            <a:pPr fontAlgn="auto">
              <a:spcBef>
                <a:spcPts val="0"/>
              </a:spcBef>
              <a:spcAft>
                <a:spcPts val="0"/>
              </a:spcAft>
              <a:buFont typeface="Wingdings 2"/>
              <a:buChar char=""/>
              <a:defRPr/>
            </a:pPr>
            <a:r>
              <a:rPr lang="en-US" u="sng" dirty="0" smtClean="0">
                <a:hlinkClick r:id="rId4"/>
              </a:rPr>
              <a:t>Parent </a:t>
            </a:r>
            <a:r>
              <a:rPr lang="en-US" u="sng" dirty="0">
                <a:hlinkClick r:id="rId4"/>
              </a:rPr>
              <a:t>loans</a:t>
            </a:r>
            <a:r>
              <a:rPr lang="en-US" dirty="0"/>
              <a:t> (e.g., PLUS </a:t>
            </a:r>
            <a:r>
              <a:rPr lang="en-US" dirty="0" smtClean="0"/>
              <a:t>loans)</a:t>
            </a:r>
          </a:p>
          <a:p>
            <a:pPr fontAlgn="auto">
              <a:spcBef>
                <a:spcPts val="0"/>
              </a:spcBef>
              <a:spcAft>
                <a:spcPts val="0"/>
              </a:spcAft>
              <a:buFont typeface="Wingdings 2"/>
              <a:buChar char=""/>
              <a:defRPr/>
            </a:pPr>
            <a:endParaRPr lang="en-US" u="sng" dirty="0">
              <a:hlinkClick r:id="rId5"/>
            </a:endParaRPr>
          </a:p>
          <a:p>
            <a:pPr fontAlgn="auto">
              <a:spcBef>
                <a:spcPts val="0"/>
              </a:spcBef>
              <a:spcAft>
                <a:spcPts val="0"/>
              </a:spcAft>
              <a:buFont typeface="Wingdings 2"/>
              <a:buChar char=""/>
              <a:defRPr/>
            </a:pPr>
            <a:r>
              <a:rPr lang="en-US" u="sng" dirty="0" smtClean="0">
                <a:hlinkClick r:id="rId5"/>
              </a:rPr>
              <a:t>Private </a:t>
            </a:r>
            <a:r>
              <a:rPr lang="en-US" u="sng" dirty="0">
                <a:hlinkClick r:id="rId5"/>
              </a:rPr>
              <a:t>student loans</a:t>
            </a:r>
            <a:r>
              <a:rPr lang="en-US" dirty="0"/>
              <a:t> (also called alternative student loans</a:t>
            </a:r>
            <a:r>
              <a:rPr lang="en-US" dirty="0" smtClean="0"/>
              <a:t>)</a:t>
            </a:r>
          </a:p>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r>
              <a:rPr lang="en-US" dirty="0" smtClean="0"/>
              <a:t>We’re going to concentrate on student loans…..</a:t>
            </a:r>
            <a:endParaRPr lang="en-US" dirty="0"/>
          </a:p>
          <a:p>
            <a:pPr fontAlgn="auto">
              <a:spcBef>
                <a:spcPts val="0"/>
              </a:spcBef>
              <a:spcAft>
                <a:spcPts val="0"/>
              </a:spcAft>
              <a:buFont typeface="Wingdings 2"/>
              <a:buChar char=""/>
              <a:defRPr/>
            </a:pPr>
            <a:endParaRPr lang="en-US" dirty="0"/>
          </a:p>
        </p:txBody>
      </p:sp>
      <p:pic>
        <p:nvPicPr>
          <p:cNvPr id="15368" name="Picture 8" descr="MC900389428[1]"/>
          <p:cNvPicPr>
            <a:picLocks noChangeAspect="1" noChangeArrowheads="1"/>
          </p:cNvPicPr>
          <p:nvPr/>
        </p:nvPicPr>
        <p:blipFill>
          <a:blip r:embed="rId6" cstate="print"/>
          <a:srcRect/>
          <a:stretch>
            <a:fillRect/>
          </a:stretch>
        </p:blipFill>
        <p:spPr bwMode="auto">
          <a:xfrm>
            <a:off x="1066800" y="304800"/>
            <a:ext cx="1066800" cy="1063625"/>
          </a:xfrm>
          <a:prstGeom prst="rect">
            <a:avLst/>
          </a:prstGeom>
          <a:noFill/>
        </p:spPr>
      </p:pic>
      <p:pic>
        <p:nvPicPr>
          <p:cNvPr id="15369" name="Picture 9">
            <a:hlinkClick r:id="" action="ppaction://media"/>
          </p:cNvPr>
          <p:cNvPicPr>
            <a:picLocks noRot="1" noChangeAspect="1" noChangeArrowheads="1"/>
          </p:cNvPicPr>
          <p:nvPr>
            <a:wavAudioFile r:embed="rId1" name="MS900074728[1].wav"/>
          </p:nvPr>
        </p:nvPicPr>
        <p:blipFill>
          <a:blip r:embed="rId7" cstate="print"/>
          <a:srcRect/>
          <a:stretch>
            <a:fillRect/>
          </a:stretch>
        </p:blipFill>
        <p:spPr bwMode="auto">
          <a:xfrm>
            <a:off x="8001000" y="5943600"/>
            <a:ext cx="304800" cy="304800"/>
          </a:xfrm>
          <a:prstGeom prst="rect">
            <a:avLst/>
          </a:prstGeom>
          <a:noFill/>
        </p:spPr>
      </p:pic>
    </p:spTree>
  </p:cSld>
  <p:clrMapOvr>
    <a:masterClrMapping/>
  </p:clrMapOvr>
  <p:transition spd="slow" advTm="600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78" fill="hold"/>
                                        <p:tgtEl>
                                          <p:spTgt spid="1536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536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STUDENT LOANS</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fontScale="77500" lnSpcReduction="20000"/>
          </a:bodyPr>
          <a:lstStyle/>
          <a:p>
            <a:pPr fontAlgn="auto">
              <a:spcBef>
                <a:spcPts val="0"/>
              </a:spcBef>
              <a:spcAft>
                <a:spcPts val="0"/>
              </a:spcAft>
              <a:buFont typeface="Wingdings 2"/>
              <a:buChar char=""/>
              <a:defRPr/>
            </a:pPr>
            <a:r>
              <a:rPr lang="en-US" dirty="0" smtClean="0">
                <a:solidFill>
                  <a:srgbClr val="FF0000"/>
                </a:solidFill>
              </a:rPr>
              <a:t>Stafford – </a:t>
            </a:r>
            <a:r>
              <a:rPr lang="en-US" dirty="0" smtClean="0"/>
              <a:t>Federally guaranteed loan to eligible students enrolled in accredited institutions of higher education. Available both as subsidized and unsubsidized loans with current interest rates offered to students based on demonstrated financial need. The interest on subsidized loans is paid by the federal government while the student is in school, during the grace period, and during authorized deferment.   For unsubsidized Stafford Loans, students are responsible for all of the interest that accrues while the student is enrolled in school. The interest may be deferred throughout enrollment.   Unpaid interest that is deferred until after graduation is added to the loan principal.</a:t>
            </a:r>
          </a:p>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endParaRPr lang="en-US" dirty="0"/>
          </a:p>
          <a:p>
            <a:pPr fontAlgn="auto">
              <a:spcBef>
                <a:spcPts val="0"/>
              </a:spcBef>
              <a:spcAft>
                <a:spcPts val="0"/>
              </a:spcAft>
              <a:buFont typeface="Wingdings 2"/>
              <a:buChar char=""/>
              <a:defRPr/>
            </a:pPr>
            <a:endParaRPr lang="en-US" dirty="0" smtClean="0">
              <a:solidFill>
                <a:srgbClr val="FF0000"/>
              </a:solidFill>
            </a:endParaRPr>
          </a:p>
          <a:p>
            <a:pPr fontAlgn="auto">
              <a:spcBef>
                <a:spcPts val="0"/>
              </a:spcBef>
              <a:spcAft>
                <a:spcPts val="0"/>
              </a:spcAft>
              <a:buFont typeface="Wingdings 2"/>
              <a:buChar char=""/>
              <a:defRPr/>
            </a:pPr>
            <a:endParaRPr lang="en-US" dirty="0"/>
          </a:p>
        </p:txBody>
      </p:sp>
      <p:pic>
        <p:nvPicPr>
          <p:cNvPr id="16388" name="Picture 4" descr="MC900389428[1]"/>
          <p:cNvPicPr>
            <a:picLocks noChangeAspect="1" noChangeArrowheads="1"/>
          </p:cNvPicPr>
          <p:nvPr/>
        </p:nvPicPr>
        <p:blipFill>
          <a:blip r:embed="rId2" cstate="print"/>
          <a:srcRect/>
          <a:stretch>
            <a:fillRect/>
          </a:stretch>
        </p:blipFill>
        <p:spPr bwMode="auto">
          <a:xfrm>
            <a:off x="1066800" y="304800"/>
            <a:ext cx="1066800" cy="1063625"/>
          </a:xfrm>
          <a:prstGeom prst="rect">
            <a:avLst/>
          </a:prstGeom>
          <a:noFill/>
        </p:spPr>
      </p:pic>
    </p:spTree>
  </p:cSld>
  <p:clrMapOvr>
    <a:masterClrMapping/>
  </p:clrMapOvr>
  <p:transition spd="slow" advTm="7000">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STUDENT LOANS</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fontScale="92500" lnSpcReduction="20000"/>
          </a:bodyPr>
          <a:lstStyle/>
          <a:p>
            <a:pPr fontAlgn="auto">
              <a:spcBef>
                <a:spcPts val="0"/>
              </a:spcBef>
              <a:spcAft>
                <a:spcPts val="0"/>
              </a:spcAft>
              <a:buFont typeface="Wingdings 2"/>
              <a:buChar char=""/>
              <a:defRPr/>
            </a:pPr>
            <a:r>
              <a:rPr lang="en-US" dirty="0" smtClean="0">
                <a:solidFill>
                  <a:srgbClr val="FF0000"/>
                </a:solidFill>
              </a:rPr>
              <a:t>Perkins – </a:t>
            </a:r>
            <a:r>
              <a:rPr lang="en-US" dirty="0" smtClean="0"/>
              <a:t>Need-based loan offered by the U.S. Department of Education  which carries a fixed interest rate of 5% for the duration of the ten-year repayment period.  Has a nine-month grace period, so that borrowers begin repayment in the tenth month upon graduating, falling below half-time status, or withdrawing from their college or university. Because loan is subsidized by the government, interest does not begin to accrue until the borrower begins to repay the loan.</a:t>
            </a:r>
          </a:p>
          <a:p>
            <a:pPr fontAlgn="auto">
              <a:spcBef>
                <a:spcPts val="0"/>
              </a:spcBef>
              <a:spcAft>
                <a:spcPts val="0"/>
              </a:spcAft>
              <a:buFont typeface="Wingdings 2"/>
              <a:buChar char=""/>
              <a:defRPr/>
            </a:pPr>
            <a:endParaRPr lang="en-US" dirty="0"/>
          </a:p>
        </p:txBody>
      </p:sp>
      <p:pic>
        <p:nvPicPr>
          <p:cNvPr id="17412" name="Picture 4" descr="MC900389428[1]"/>
          <p:cNvPicPr>
            <a:picLocks noChangeAspect="1" noChangeArrowheads="1"/>
          </p:cNvPicPr>
          <p:nvPr/>
        </p:nvPicPr>
        <p:blipFill>
          <a:blip r:embed="rId2" cstate="print"/>
          <a:srcRect/>
          <a:stretch>
            <a:fillRect/>
          </a:stretch>
        </p:blipFill>
        <p:spPr bwMode="auto">
          <a:xfrm>
            <a:off x="1066800" y="304800"/>
            <a:ext cx="1066800" cy="1063625"/>
          </a:xfrm>
          <a:prstGeom prst="rect">
            <a:avLst/>
          </a:prstGeom>
          <a:noFill/>
        </p:spPr>
      </p:pic>
    </p:spTree>
  </p:cSld>
  <p:clrMapOvr>
    <a:masterClrMapping/>
  </p:clrMapOvr>
  <p:transition spd="med" advTm="7000">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sz="3600" dirty="0" smtClean="0">
                <a:solidFill>
                  <a:schemeClr val="tx2">
                    <a:tint val="100000"/>
                    <a:shade val="90000"/>
                    <a:satMod val="250000"/>
                    <a:alpha val="100000"/>
                  </a:schemeClr>
                </a:solidFill>
              </a:rPr>
              <a:t>STEP ONE – APPLYING TO SCHOOL</a:t>
            </a:r>
            <a:endParaRPr lang="en-US" sz="3600" dirty="0">
              <a:solidFill>
                <a:schemeClr val="tx2">
                  <a:tint val="100000"/>
                  <a:shade val="90000"/>
                  <a:satMod val="250000"/>
                  <a:alpha val="100000"/>
                </a:schemeClr>
              </a:solidFill>
            </a:endParaRPr>
          </a:p>
        </p:txBody>
      </p:sp>
      <p:sp>
        <p:nvSpPr>
          <p:cNvPr id="18434" name="Content Placeholder 2"/>
          <p:cNvSpPr>
            <a:spLocks noGrp="1"/>
          </p:cNvSpPr>
          <p:nvPr>
            <p:ph idx="1"/>
          </p:nvPr>
        </p:nvSpPr>
        <p:spPr/>
        <p:txBody>
          <a:bodyPr/>
          <a:lstStyle/>
          <a:p>
            <a:r>
              <a:rPr lang="en-US" sz="2400" smtClean="0"/>
              <a:t>Apply to your school of choice.  Must be an degree program at an accredited institution.  Certificate programs are not eligible.</a:t>
            </a:r>
          </a:p>
          <a:p>
            <a:endParaRPr lang="en-US" sz="2400" smtClean="0"/>
          </a:p>
          <a:p>
            <a:r>
              <a:rPr lang="en-US" sz="2400" smtClean="0"/>
              <a:t>Make sure all required admission documents such as transcripts, resume, and letters of recommendation are submitted in a timely manner in order to achieve full admission status.</a:t>
            </a:r>
          </a:p>
          <a:p>
            <a:endParaRPr lang="en-US" sz="2400" smtClean="0"/>
          </a:p>
          <a:p>
            <a:r>
              <a:rPr lang="en-US" sz="2400" smtClean="0"/>
              <a:t>Not eligible for loans until full admission status is granted</a:t>
            </a:r>
          </a:p>
        </p:txBody>
      </p:sp>
      <p:pic>
        <p:nvPicPr>
          <p:cNvPr id="18435" name="Picture 4" descr="C:\Documents and Settings\catan1pm\Local Settings\Temporary Internet Files\Content.IE5\OTWV2N2R\MC900036334[1].wmf"/>
          <p:cNvPicPr>
            <a:picLocks noChangeAspect="1" noChangeArrowheads="1"/>
          </p:cNvPicPr>
          <p:nvPr/>
        </p:nvPicPr>
        <p:blipFill>
          <a:blip r:embed="rId2" cstate="print"/>
          <a:srcRect/>
          <a:stretch>
            <a:fillRect/>
          </a:stretch>
        </p:blipFill>
        <p:spPr bwMode="auto">
          <a:xfrm>
            <a:off x="3581400" y="5410200"/>
            <a:ext cx="1627188" cy="1033463"/>
          </a:xfrm>
          <a:prstGeom prst="rect">
            <a:avLst/>
          </a:prstGeom>
          <a:noFill/>
          <a:ln w="9525">
            <a:noFill/>
            <a:miter lim="800000"/>
            <a:headEnd/>
            <a:tailEnd/>
          </a:ln>
        </p:spPr>
      </p:pic>
    </p:spTree>
  </p:cSld>
  <p:clrMapOvr>
    <a:masterClrMapping/>
  </p:clrMapOvr>
  <p:transition spd="med" advTm="6000">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fontScale="90000"/>
          </a:bodyPr>
          <a:lstStyle/>
          <a:p>
            <a:pPr marL="54864" indent="0" fontAlgn="auto">
              <a:spcAft>
                <a:spcPts val="0"/>
              </a:spcAft>
              <a:defRPr/>
            </a:pPr>
            <a:r>
              <a:rPr lang="en-US" dirty="0" smtClean="0">
                <a:solidFill>
                  <a:schemeClr val="tx2">
                    <a:tint val="100000"/>
                    <a:shade val="90000"/>
                    <a:satMod val="250000"/>
                    <a:alpha val="100000"/>
                  </a:schemeClr>
                </a:solidFill>
              </a:rPr>
              <a:t>STEP TWO – ACTIVATE EMAIL</a:t>
            </a:r>
            <a:endParaRPr lang="en-US" dirty="0">
              <a:solidFill>
                <a:schemeClr val="tx2">
                  <a:tint val="100000"/>
                  <a:shade val="90000"/>
                  <a:satMod val="250000"/>
                  <a:alpha val="100000"/>
                </a:schemeClr>
              </a:solidFill>
            </a:endParaRPr>
          </a:p>
        </p:txBody>
      </p:sp>
      <p:sp>
        <p:nvSpPr>
          <p:cNvPr id="19458" name="Content Placeholder 2"/>
          <p:cNvSpPr>
            <a:spLocks noGrp="1"/>
          </p:cNvSpPr>
          <p:nvPr>
            <p:ph idx="1"/>
          </p:nvPr>
        </p:nvSpPr>
        <p:spPr/>
        <p:txBody>
          <a:bodyPr/>
          <a:lstStyle/>
          <a:p>
            <a:endParaRPr lang="en-US" smtClean="0"/>
          </a:p>
          <a:p>
            <a:r>
              <a:rPr lang="en-US" smtClean="0"/>
              <a:t>Activate your school email account.  Almost all financial aid correspondence is in the form of email.</a:t>
            </a:r>
          </a:p>
        </p:txBody>
      </p:sp>
      <p:pic>
        <p:nvPicPr>
          <p:cNvPr id="19459" name="Picture 2" descr="C:\Documents and Settings\catan1pm\Local Settings\Temporary Internet Files\Content.IE5\9EIFL5OS\MC900048155[1].wmf"/>
          <p:cNvPicPr>
            <a:picLocks noChangeAspect="1" noChangeArrowheads="1"/>
          </p:cNvPicPr>
          <p:nvPr/>
        </p:nvPicPr>
        <p:blipFill>
          <a:blip r:embed="rId2" cstate="print"/>
          <a:srcRect/>
          <a:stretch>
            <a:fillRect/>
          </a:stretch>
        </p:blipFill>
        <p:spPr bwMode="auto">
          <a:xfrm>
            <a:off x="3352800" y="3962400"/>
            <a:ext cx="1943100" cy="1993900"/>
          </a:xfrm>
          <a:prstGeom prst="rect">
            <a:avLst/>
          </a:prstGeom>
          <a:noFill/>
          <a:ln w="9525">
            <a:noFill/>
            <a:miter lim="800000"/>
            <a:headEnd/>
            <a:tailEnd/>
          </a:ln>
        </p:spPr>
      </p:pic>
    </p:spTree>
  </p:cSld>
  <p:clrMapOvr>
    <a:masterClrMapping/>
  </p:clrMapOvr>
  <p:transition spd="med" advTm="6000">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fontAlgn="auto">
              <a:spcAft>
                <a:spcPts val="0"/>
              </a:spcAft>
              <a:defRPr/>
            </a:pPr>
            <a:r>
              <a:rPr lang="en-US" dirty="0" smtClean="0">
                <a:solidFill>
                  <a:schemeClr val="tx2">
                    <a:tint val="100000"/>
                    <a:shade val="90000"/>
                    <a:satMod val="250000"/>
                    <a:alpha val="100000"/>
                  </a:schemeClr>
                </a:solidFill>
              </a:rPr>
              <a:t>STEP THREE - FAFSA</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fontScale="85000" lnSpcReduction="20000"/>
          </a:bodyPr>
          <a:lstStyle/>
          <a:p>
            <a:pPr fontAlgn="auto">
              <a:spcBef>
                <a:spcPts val="0"/>
              </a:spcBef>
              <a:spcAft>
                <a:spcPts val="0"/>
              </a:spcAft>
              <a:buFont typeface="Wingdings 2"/>
              <a:buNone/>
              <a:defRPr/>
            </a:pPr>
            <a:r>
              <a:rPr lang="en-US" dirty="0" smtClean="0"/>
              <a:t> </a:t>
            </a:r>
          </a:p>
          <a:p>
            <a:pPr fontAlgn="auto">
              <a:spcBef>
                <a:spcPts val="0"/>
              </a:spcBef>
              <a:spcAft>
                <a:spcPts val="0"/>
              </a:spcAft>
              <a:buFont typeface="Wingdings 2"/>
              <a:buChar char=""/>
              <a:defRPr/>
            </a:pPr>
            <a:r>
              <a:rPr lang="en-US" dirty="0" smtClean="0"/>
              <a:t>The FAFSA (Free Application for Federal Student Aid) can be completed on the Internet at </a:t>
            </a:r>
            <a:r>
              <a:rPr lang="en-US" dirty="0" smtClean="0">
                <a:solidFill>
                  <a:srgbClr val="FF0000"/>
                </a:solidFill>
                <a:hlinkClick r:id="rId2"/>
              </a:rPr>
              <a:t>www.fafsa.ed.gov</a:t>
            </a:r>
            <a:r>
              <a:rPr lang="en-US" dirty="0" smtClean="0"/>
              <a:t>.   You will receive a Student Aid Report (SAR) from the government agency within four to six weeks after your application is  submitted. This form must be completed each academic year.</a:t>
            </a:r>
          </a:p>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r>
              <a:rPr lang="en-US" dirty="0" smtClean="0"/>
              <a:t>Must use financial information from the current year’s tax return.</a:t>
            </a:r>
            <a:br>
              <a:rPr lang="en-US" dirty="0" smtClean="0"/>
            </a:br>
            <a:endParaRPr lang="en-US" dirty="0"/>
          </a:p>
        </p:txBody>
      </p:sp>
      <p:pic>
        <p:nvPicPr>
          <p:cNvPr id="20484" name="Picture 4" descr="MC900154926[1]"/>
          <p:cNvPicPr>
            <a:picLocks noChangeAspect="1" noChangeArrowheads="1"/>
          </p:cNvPicPr>
          <p:nvPr/>
        </p:nvPicPr>
        <p:blipFill>
          <a:blip r:embed="rId3" cstate="print"/>
          <a:srcRect/>
          <a:stretch>
            <a:fillRect/>
          </a:stretch>
        </p:blipFill>
        <p:spPr bwMode="auto">
          <a:xfrm>
            <a:off x="762000" y="228600"/>
            <a:ext cx="1822450" cy="1266825"/>
          </a:xfrm>
          <a:prstGeom prst="rect">
            <a:avLst/>
          </a:prstGeom>
          <a:noFill/>
        </p:spPr>
      </p:pic>
    </p:spTree>
  </p:cSld>
  <p:clrMapOvr>
    <a:masterClrMapping/>
  </p:clrMapOvr>
  <p:transition spd="med" advTm="6000">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fontScale="90000"/>
          </a:bodyPr>
          <a:lstStyle/>
          <a:p>
            <a:pPr marL="54864" indent="0" fontAlgn="auto">
              <a:spcAft>
                <a:spcPts val="0"/>
              </a:spcAft>
              <a:defRPr/>
            </a:pPr>
            <a:r>
              <a:rPr lang="en-US" dirty="0" smtClean="0">
                <a:solidFill>
                  <a:schemeClr val="tx2">
                    <a:tint val="100000"/>
                    <a:shade val="90000"/>
                    <a:satMod val="250000"/>
                    <a:alpha val="100000"/>
                  </a:schemeClr>
                </a:solidFill>
              </a:rPr>
              <a:t>	STEP FOUR – SCHOOL CODE</a:t>
            </a:r>
            <a:endParaRPr lang="en-US" dirty="0">
              <a:solidFill>
                <a:schemeClr val="tx2">
                  <a:tint val="100000"/>
                  <a:shade val="90000"/>
                  <a:satMod val="250000"/>
                  <a:alpha val="100000"/>
                </a:schemeClr>
              </a:solidFill>
            </a:endParaRPr>
          </a:p>
        </p:txBody>
      </p:sp>
      <p:sp>
        <p:nvSpPr>
          <p:cNvPr id="21506" name="Content Placeholder 2"/>
          <p:cNvSpPr>
            <a:spLocks noGrp="1"/>
          </p:cNvSpPr>
          <p:nvPr>
            <p:ph idx="1"/>
          </p:nvPr>
        </p:nvSpPr>
        <p:spPr/>
        <p:txBody>
          <a:bodyPr/>
          <a:lstStyle/>
          <a:p>
            <a:r>
              <a:rPr lang="en-US" smtClean="0"/>
              <a:t>The school code can be found at </a:t>
            </a:r>
            <a:r>
              <a:rPr lang="en-US" smtClean="0">
                <a:solidFill>
                  <a:srgbClr val="FF0000"/>
                </a:solidFill>
                <a:hlinkClick r:id="rId2"/>
              </a:rPr>
              <a:t>http://www.fafsa.ed.gov/FOTWWebApp/FSLookupServlet</a:t>
            </a:r>
            <a:r>
              <a:rPr lang="en-US" smtClean="0"/>
              <a:t>.</a:t>
            </a:r>
          </a:p>
          <a:p>
            <a:endParaRPr lang="en-US" smtClean="0"/>
          </a:p>
          <a:p>
            <a:r>
              <a:rPr lang="en-US" smtClean="0"/>
              <a:t>Only one school can be chosen.</a:t>
            </a:r>
          </a:p>
          <a:p>
            <a:endParaRPr lang="en-US" smtClean="0"/>
          </a:p>
          <a:p>
            <a:r>
              <a:rPr lang="en-US" smtClean="0"/>
              <a:t>The most common mistake on the FAFSA is an incorrect school code.</a:t>
            </a:r>
          </a:p>
        </p:txBody>
      </p:sp>
    </p:spTree>
  </p:cSld>
  <p:clrMapOvr>
    <a:masterClrMapping/>
  </p:clrMapOvr>
  <p:transition spd="med" advTm="6000">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200</TotalTime>
  <Words>930</Words>
  <Application>Microsoft Office PowerPoint</Application>
  <PresentationFormat>On-screen Show (4:3)</PresentationFormat>
  <Paragraphs>95</Paragraphs>
  <Slides>20</Slides>
  <Notes>0</Notes>
  <HiddenSlides>0</HiddenSlides>
  <MMClips>6</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Rockwell</vt:lpstr>
      <vt:lpstr>Arial</vt:lpstr>
      <vt:lpstr>Wingdings 2</vt:lpstr>
      <vt:lpstr>Calibri</vt:lpstr>
      <vt:lpstr>Foundry</vt:lpstr>
      <vt:lpstr>THE FINANCIAL AID PROCESS</vt:lpstr>
      <vt:lpstr>CONGRATULATIONS!</vt:lpstr>
      <vt:lpstr>TYPES OF LOANS</vt:lpstr>
      <vt:lpstr>STUDENT LOANS</vt:lpstr>
      <vt:lpstr>STUDENT LOANS</vt:lpstr>
      <vt:lpstr>STEP ONE – APPLYING TO SCHOOL</vt:lpstr>
      <vt:lpstr>STEP TWO – ACTIVATE EMAIL</vt:lpstr>
      <vt:lpstr>STEP THREE - FAFSA</vt:lpstr>
      <vt:lpstr> STEP FOUR – SCHOOL CODE</vt:lpstr>
      <vt:lpstr>STEP FIVE – ELIGIBILITY</vt:lpstr>
      <vt:lpstr>STEP SIX –REGISTER FOR CLASSES</vt:lpstr>
      <vt:lpstr>STEP SEVEN – LOAN COUNSELING</vt:lpstr>
      <vt:lpstr>STEP EIGHT – PROMISSORY NOTE</vt:lpstr>
      <vt:lpstr>STEP NINE – AWARD  NOTIFICATION</vt:lpstr>
      <vt:lpstr>STEP TEN - DISBURSEMENT OF FUNDS</vt:lpstr>
      <vt:lpstr>STEP ELEVEN - REFUND OPTION</vt:lpstr>
      <vt:lpstr>STEP TWELVE - PURCHASING YOUR TEXTOOKS</vt:lpstr>
      <vt:lpstr>PENALTIES</vt:lpstr>
      <vt:lpstr>GOOD ADVICE</vt:lpstr>
      <vt:lpstr>REFERENCES</vt:lpstr>
    </vt:vector>
  </TitlesOfParts>
  <Company>CEL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FINANCIAL AID PROCESS</dc:title>
  <dc:creator>catan1pm</dc:creator>
  <cp:lastModifiedBy>dcatanza</cp:lastModifiedBy>
  <cp:revision>51</cp:revision>
  <dcterms:created xsi:type="dcterms:W3CDTF">2010-10-28T19:30:58Z</dcterms:created>
  <dcterms:modified xsi:type="dcterms:W3CDTF">2010-10-29T02:00:52Z</dcterms:modified>
</cp:coreProperties>
</file>